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null)" ContentType="image/x-em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8"/>
  </p:notesMasterIdLst>
  <p:sldIdLst>
    <p:sldId id="257" r:id="rId2"/>
    <p:sldId id="284" r:id="rId3"/>
    <p:sldId id="285" r:id="rId4"/>
    <p:sldId id="286" r:id="rId5"/>
    <p:sldId id="287" r:id="rId6"/>
    <p:sldId id="288"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283"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4646"/>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04"/>
    <p:restoredTop sz="78429"/>
  </p:normalViewPr>
  <p:slideViewPr>
    <p:cSldViewPr snapToGrid="0" snapToObjects="1" showGuides="1">
      <p:cViewPr varScale="1">
        <p:scale>
          <a:sx n="101" d="100"/>
          <a:sy n="101" d="100"/>
        </p:scale>
        <p:origin x="2392" y="1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Macintosh%20HD:Applications:Microsoft%20Office%202011:Office:Startup:Excel:PDFMaker.xla"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solidFill>
                  <a:schemeClr val="tx1"/>
                </a:solidFill>
              </a:defRPr>
            </a:pPr>
            <a:r>
              <a:rPr lang="en-US" sz="1000" dirty="0">
                <a:solidFill>
                  <a:schemeClr val="tx1"/>
                </a:solidFill>
                <a:latin typeface="Arial" charset="0"/>
                <a:ea typeface="Arial" charset="0"/>
                <a:cs typeface="Arial" charset="0"/>
              </a:rPr>
              <a:t>Estimated global number of new cases of cancer (excluding</a:t>
            </a:r>
            <a:r>
              <a:rPr lang="en-US" sz="1000" baseline="0" dirty="0">
                <a:solidFill>
                  <a:schemeClr val="tx1"/>
                </a:solidFill>
                <a:latin typeface="Arial" charset="0"/>
                <a:ea typeface="Arial" charset="0"/>
                <a:cs typeface="Arial" charset="0"/>
              </a:rPr>
              <a:t> NMSC</a:t>
            </a:r>
            <a:r>
              <a:rPr lang="en-US" sz="1000" dirty="0">
                <a:solidFill>
                  <a:schemeClr val="tx1"/>
                </a:solidFill>
                <a:latin typeface="Arial" charset="0"/>
                <a:ea typeface="Arial" charset="0"/>
                <a:cs typeface="Arial" charset="0"/>
              </a:rPr>
              <a:t>) (actual and predicted)</a:t>
            </a:r>
          </a:p>
        </c:rich>
      </c:tx>
      <c:layout>
        <c:manualLayout>
          <c:xMode val="edge"/>
          <c:yMode val="edge"/>
          <c:x val="6.7512737497077799E-2"/>
          <c:y val="2.3580981005002E-2"/>
        </c:manualLayout>
      </c:layout>
      <c:overlay val="0"/>
      <c:spPr>
        <a:noFill/>
      </c:spPr>
    </c:title>
    <c:autoTitleDeleted val="0"/>
    <c:plotArea>
      <c:layout>
        <c:manualLayout>
          <c:layoutTarget val="inner"/>
          <c:xMode val="edge"/>
          <c:yMode val="edge"/>
          <c:x val="9.4529946107240997E-2"/>
          <c:y val="0.15293980847901201"/>
          <c:w val="0.70921823208039103"/>
          <c:h val="0.712381798205457"/>
        </c:manualLayout>
      </c:layout>
      <c:scatterChart>
        <c:scatterStyle val="lineMarker"/>
        <c:varyColors val="0"/>
        <c:ser>
          <c:idx val="0"/>
          <c:order val="0"/>
          <c:tx>
            <c:strRef>
              <c:f>[1]Sheet1!$B$1</c:f>
              <c:strCache>
                <c:ptCount val="1"/>
                <c:pt idx="0">
                  <c:v>New cases (World)</c:v>
                </c:pt>
              </c:strCache>
            </c:strRef>
          </c:tx>
          <c:spPr>
            <a:ln w="28575">
              <a:noFill/>
            </a:ln>
          </c:spPr>
          <c:marker>
            <c:spPr>
              <a:solidFill>
                <a:srgbClr val="722EA5"/>
              </a:solidFill>
              <a:ln>
                <a:noFill/>
              </a:ln>
            </c:spPr>
          </c:marker>
          <c:xVal>
            <c:numRef>
              <c:f>[1]Sheet1!$A$2:$A$12</c:f>
              <c:numCache>
                <c:formatCode>General</c:formatCode>
                <c:ptCount val="11"/>
                <c:pt idx="0">
                  <c:v>1980</c:v>
                </c:pt>
                <c:pt idx="1">
                  <c:v>1985</c:v>
                </c:pt>
                <c:pt idx="2">
                  <c:v>1990</c:v>
                </c:pt>
                <c:pt idx="3">
                  <c:v>2008</c:v>
                </c:pt>
                <c:pt idx="4">
                  <c:v>2010</c:v>
                </c:pt>
                <c:pt idx="5">
                  <c:v>2012</c:v>
                </c:pt>
                <c:pt idx="6">
                  <c:v>2015</c:v>
                </c:pt>
                <c:pt idx="7">
                  <c:v>2020</c:v>
                </c:pt>
                <c:pt idx="8">
                  <c:v>2025</c:v>
                </c:pt>
                <c:pt idx="9">
                  <c:v>2030</c:v>
                </c:pt>
                <c:pt idx="10">
                  <c:v>2035</c:v>
                </c:pt>
              </c:numCache>
            </c:numRef>
          </c:xVal>
          <c:yVal>
            <c:numRef>
              <c:f>[1]Sheet1!$B$2:$B$12</c:f>
              <c:numCache>
                <c:formatCode>General</c:formatCode>
                <c:ptCount val="11"/>
                <c:pt idx="0">
                  <c:v>6.5</c:v>
                </c:pt>
                <c:pt idx="1">
                  <c:v>8</c:v>
                </c:pt>
                <c:pt idx="2">
                  <c:v>8.5</c:v>
                </c:pt>
                <c:pt idx="3">
                  <c:v>12.7</c:v>
                </c:pt>
                <c:pt idx="4">
                  <c:v>13.2</c:v>
                </c:pt>
                <c:pt idx="5">
                  <c:v>14</c:v>
                </c:pt>
                <c:pt idx="6">
                  <c:v>15</c:v>
                </c:pt>
                <c:pt idx="7">
                  <c:v>17</c:v>
                </c:pt>
                <c:pt idx="8">
                  <c:v>19</c:v>
                </c:pt>
                <c:pt idx="9">
                  <c:v>22</c:v>
                </c:pt>
                <c:pt idx="10">
                  <c:v>24</c:v>
                </c:pt>
              </c:numCache>
            </c:numRef>
          </c:yVal>
          <c:smooth val="0"/>
          <c:extLst>
            <c:ext xmlns:c16="http://schemas.microsoft.com/office/drawing/2014/chart" uri="{C3380CC4-5D6E-409C-BE32-E72D297353CC}">
              <c16:uniqueId val="{00000000-2E6B-C140-A6A8-B43BE2406C5D}"/>
            </c:ext>
          </c:extLst>
        </c:ser>
        <c:dLbls>
          <c:showLegendKey val="0"/>
          <c:showVal val="0"/>
          <c:showCatName val="0"/>
          <c:showSerName val="0"/>
          <c:showPercent val="0"/>
          <c:showBubbleSize val="0"/>
        </c:dLbls>
        <c:axId val="2124642280"/>
        <c:axId val="2124649736"/>
      </c:scatterChart>
      <c:valAx>
        <c:axId val="2124642280"/>
        <c:scaling>
          <c:orientation val="minMax"/>
        </c:scaling>
        <c:delete val="0"/>
        <c:axPos val="b"/>
        <c:title>
          <c:tx>
            <c:rich>
              <a:bodyPr/>
              <a:lstStyle/>
              <a:p>
                <a:pPr>
                  <a:defRPr sz="1200"/>
                </a:pPr>
                <a:r>
                  <a:rPr lang="en-US" sz="1200"/>
                  <a:t>Year</a:t>
                </a:r>
              </a:p>
            </c:rich>
          </c:tx>
          <c:overlay val="0"/>
        </c:title>
        <c:numFmt formatCode="General" sourceLinked="1"/>
        <c:majorTickMark val="out"/>
        <c:minorTickMark val="none"/>
        <c:tickLblPos val="nextTo"/>
        <c:txPr>
          <a:bodyPr/>
          <a:lstStyle/>
          <a:p>
            <a:pPr>
              <a:defRPr b="1"/>
            </a:pPr>
            <a:endParaRPr lang="en-US"/>
          </a:p>
        </c:txPr>
        <c:crossAx val="2124649736"/>
        <c:crosses val="autoZero"/>
        <c:crossBetween val="midCat"/>
      </c:valAx>
      <c:valAx>
        <c:axId val="2124649736"/>
        <c:scaling>
          <c:orientation val="minMax"/>
        </c:scaling>
        <c:delete val="0"/>
        <c:axPos val="l"/>
        <c:majorGridlines/>
        <c:title>
          <c:tx>
            <c:rich>
              <a:bodyPr/>
              <a:lstStyle/>
              <a:p>
                <a:pPr>
                  <a:defRPr sz="1100"/>
                </a:pPr>
                <a:r>
                  <a:rPr lang="en-US" sz="1100"/>
                  <a:t>Number (millions)</a:t>
                </a:r>
              </a:p>
            </c:rich>
          </c:tx>
          <c:overlay val="0"/>
        </c:title>
        <c:numFmt formatCode="General" sourceLinked="1"/>
        <c:majorTickMark val="out"/>
        <c:minorTickMark val="none"/>
        <c:tickLblPos val="nextTo"/>
        <c:txPr>
          <a:bodyPr/>
          <a:lstStyle/>
          <a:p>
            <a:pPr>
              <a:defRPr b="1"/>
            </a:pPr>
            <a:endParaRPr lang="en-US"/>
          </a:p>
        </c:txPr>
        <c:crossAx val="2124642280"/>
        <c:crosses val="autoZero"/>
        <c:crossBetween val="midCat"/>
        <c:majorUnit val="2"/>
      </c:valAx>
      <c:spPr>
        <a:solidFill>
          <a:srgbClr val="B8A6D0">
            <a:lumMod val="20000"/>
            <a:lumOff val="80000"/>
          </a:srgbClr>
        </a:solidFill>
      </c:spPr>
    </c:plotArea>
    <c:legend>
      <c:legendPos val="tr"/>
      <c:layout>
        <c:manualLayout>
          <c:xMode val="edge"/>
          <c:yMode val="edge"/>
          <c:x val="0.80453692940122801"/>
          <c:y val="0.367067468926843"/>
          <c:w val="0.192282672627378"/>
          <c:h val="0.282606899726002"/>
        </c:manualLayout>
      </c:layout>
      <c:overlay val="0"/>
      <c:txPr>
        <a:bodyPr/>
        <a:lstStyle/>
        <a:p>
          <a:pPr>
            <a:defRPr sz="800" b="1">
              <a:latin typeface="Arial"/>
            </a:defRPr>
          </a:pPr>
          <a:endParaRPr lang="en-US"/>
        </a:p>
      </c:txPr>
    </c:legend>
    <c:plotVisOnly val="1"/>
    <c:dispBlanksAs val="gap"/>
    <c:showDLblsOverMax val="0"/>
  </c:chart>
  <c:spPr>
    <a:noFill/>
    <a:ln w="9525" cap="flat" cmpd="sng" algn="ctr">
      <a:noFill/>
      <a:prstDash val="solid"/>
    </a:ln>
    <a:effectLst/>
  </c:spPr>
  <c:txPr>
    <a:bodyPr/>
    <a:lstStyle/>
    <a:p>
      <a:pPr>
        <a:defRPr>
          <a:solidFill>
            <a:schemeClr val="dk1"/>
          </a:solidFill>
          <a:latin typeface="+mn-lt"/>
          <a:ea typeface="+mn-ea"/>
          <a:cs typeface="+mn-cs"/>
        </a:defRPr>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3C2547-BE82-AE4C-8679-D186F9DFC439}" type="doc">
      <dgm:prSet loTypeId="urn:microsoft.com/office/officeart/2005/8/layout/radial1" loCatId="" qsTypeId="urn:microsoft.com/office/officeart/2005/8/quickstyle/simple4" qsCatId="simple" csTypeId="urn:microsoft.com/office/officeart/2005/8/colors/accent1_2" csCatId="accent1" phldr="1"/>
      <dgm:spPr/>
      <dgm:t>
        <a:bodyPr/>
        <a:lstStyle/>
        <a:p>
          <a:endParaRPr lang="en-US"/>
        </a:p>
      </dgm:t>
    </dgm:pt>
    <dgm:pt modelId="{5EA1F429-3A85-4A4F-BFC4-C036A1ACFE45}">
      <dgm:prSet phldrT="[Text]" custT="1">
        <dgm:style>
          <a:lnRef idx="1">
            <a:schemeClr val="dk1"/>
          </a:lnRef>
          <a:fillRef idx="2">
            <a:schemeClr val="dk1"/>
          </a:fillRef>
          <a:effectRef idx="1">
            <a:schemeClr val="dk1"/>
          </a:effectRef>
          <a:fontRef idx="minor">
            <a:schemeClr val="dk1"/>
          </a:fontRef>
        </dgm:style>
      </dgm:prSet>
      <dgm:spPr>
        <a:noFill/>
        <a:ln w="38100">
          <a:solidFill>
            <a:schemeClr val="tx2"/>
          </a:solidFill>
        </a:ln>
      </dgm:spPr>
      <dgm:t>
        <a:bodyPr/>
        <a:lstStyle/>
        <a:p>
          <a:r>
            <a:rPr lang="en-US" sz="1800" b="1" dirty="0"/>
            <a:t>Expert Panel</a:t>
          </a:r>
        </a:p>
      </dgm:t>
    </dgm:pt>
    <dgm:pt modelId="{D95D571E-8B08-B04A-84B4-64A1ED9CDBDB}" type="parTrans" cxnId="{7718F3E8-4839-944D-AF9F-30F67C99571E}">
      <dgm:prSet/>
      <dgm:spPr/>
      <dgm:t>
        <a:bodyPr/>
        <a:lstStyle/>
        <a:p>
          <a:endParaRPr lang="en-US"/>
        </a:p>
      </dgm:t>
    </dgm:pt>
    <dgm:pt modelId="{137A4320-B7DD-3145-BCB2-FF6B707CFDBA}" type="sibTrans" cxnId="{7718F3E8-4839-944D-AF9F-30F67C99571E}">
      <dgm:prSet/>
      <dgm:spPr/>
      <dgm:t>
        <a:bodyPr/>
        <a:lstStyle/>
        <a:p>
          <a:endParaRPr lang="en-US"/>
        </a:p>
      </dgm:t>
    </dgm:pt>
    <dgm:pt modelId="{B900310F-5983-8F4D-A0D0-9A9C407531DB}">
      <dgm:prSet phldrT="[Text]" custT="1">
        <dgm:style>
          <a:lnRef idx="1">
            <a:schemeClr val="accent3"/>
          </a:lnRef>
          <a:fillRef idx="2">
            <a:schemeClr val="accent3"/>
          </a:fillRef>
          <a:effectRef idx="1">
            <a:schemeClr val="accent3"/>
          </a:effectRef>
          <a:fontRef idx="minor">
            <a:schemeClr val="dk1"/>
          </a:fontRef>
        </dgm:style>
      </dgm:prSet>
      <dgm:spPr>
        <a:noFill/>
        <a:ln w="38100">
          <a:solidFill>
            <a:schemeClr val="tx2"/>
          </a:solidFill>
        </a:ln>
      </dgm:spPr>
      <dgm:t>
        <a:bodyPr/>
        <a:lstStyle/>
        <a:p>
          <a:r>
            <a:rPr lang="en-US" sz="1800" b="1" dirty="0"/>
            <a:t>Researchers from IARC </a:t>
          </a:r>
          <a:r>
            <a:rPr lang="en-US" sz="1400" b="1" dirty="0"/>
            <a:t>(mechanisms)</a:t>
          </a:r>
          <a:endParaRPr lang="en-US" sz="1800" b="1" dirty="0"/>
        </a:p>
      </dgm:t>
    </dgm:pt>
    <dgm:pt modelId="{7D21C9F2-8F50-B24D-8470-57C6E2E7B518}" type="sibTrans" cxnId="{D1A91F79-D23A-B148-8EB9-D5128A8160E8}">
      <dgm:prSet/>
      <dgm:spPr/>
      <dgm:t>
        <a:bodyPr/>
        <a:lstStyle/>
        <a:p>
          <a:endParaRPr lang="en-US"/>
        </a:p>
      </dgm:t>
    </dgm:pt>
    <dgm:pt modelId="{C12CB796-6B1B-DF4D-A28F-C94D8EF4C20E}" type="parTrans" cxnId="{D1A91F79-D23A-B148-8EB9-D5128A8160E8}">
      <dgm:prSet/>
      <dgm:spPr>
        <a:ln w="25400">
          <a:solidFill>
            <a:schemeClr val="accent1"/>
          </a:solidFill>
        </a:ln>
      </dgm:spPr>
      <dgm:t>
        <a:bodyPr/>
        <a:lstStyle/>
        <a:p>
          <a:endParaRPr lang="en-US"/>
        </a:p>
      </dgm:t>
    </dgm:pt>
    <dgm:pt modelId="{B9750C42-095A-C94F-88AD-7C6C1CD7B466}">
      <dgm:prSet phldrT="[Text]" custT="1">
        <dgm:style>
          <a:lnRef idx="1">
            <a:schemeClr val="accent6"/>
          </a:lnRef>
          <a:fillRef idx="2">
            <a:schemeClr val="accent6"/>
          </a:fillRef>
          <a:effectRef idx="1">
            <a:schemeClr val="accent6"/>
          </a:effectRef>
          <a:fontRef idx="minor">
            <a:schemeClr val="dk1"/>
          </a:fontRef>
        </dgm:style>
      </dgm:prSet>
      <dgm:spPr>
        <a:noFill/>
        <a:ln w="38100">
          <a:solidFill>
            <a:schemeClr val="tx2"/>
          </a:solidFill>
        </a:ln>
      </dgm:spPr>
      <dgm:t>
        <a:bodyPr/>
        <a:lstStyle/>
        <a:p>
          <a:r>
            <a:rPr lang="en-US" sz="1800" b="1" dirty="0"/>
            <a:t>Secretariat</a:t>
          </a:r>
        </a:p>
      </dgm:t>
    </dgm:pt>
    <dgm:pt modelId="{8961AF79-8EA0-7A4F-840F-7DE7A3A62D80}" type="sibTrans" cxnId="{718B9FA5-1641-3645-9148-3EC2E2C721E6}">
      <dgm:prSet/>
      <dgm:spPr/>
      <dgm:t>
        <a:bodyPr/>
        <a:lstStyle/>
        <a:p>
          <a:endParaRPr lang="en-US"/>
        </a:p>
      </dgm:t>
    </dgm:pt>
    <dgm:pt modelId="{787C05C8-0B73-DA4E-9B9C-D694CC017F3F}" type="parTrans" cxnId="{718B9FA5-1641-3645-9148-3EC2E2C721E6}">
      <dgm:prSet/>
      <dgm:spPr>
        <a:ln w="25400">
          <a:solidFill>
            <a:schemeClr val="accent1"/>
          </a:solidFill>
        </a:ln>
      </dgm:spPr>
      <dgm:t>
        <a:bodyPr/>
        <a:lstStyle/>
        <a:p>
          <a:endParaRPr lang="en-US"/>
        </a:p>
      </dgm:t>
    </dgm:pt>
    <dgm:pt modelId="{0DBC931D-574E-284E-AD3C-E3FD3C72F17B}">
      <dgm:prSet phldrT="[Text]" custT="1">
        <dgm:style>
          <a:lnRef idx="1">
            <a:schemeClr val="accent3"/>
          </a:lnRef>
          <a:fillRef idx="2">
            <a:schemeClr val="accent3"/>
          </a:fillRef>
          <a:effectRef idx="1">
            <a:schemeClr val="accent3"/>
          </a:effectRef>
          <a:fontRef idx="minor">
            <a:schemeClr val="dk1"/>
          </a:fontRef>
        </dgm:style>
      </dgm:prSet>
      <dgm:spPr>
        <a:noFill/>
        <a:ln w="38100">
          <a:solidFill>
            <a:schemeClr val="tx2"/>
          </a:solidFill>
        </a:ln>
      </dgm:spPr>
      <dgm:t>
        <a:bodyPr/>
        <a:lstStyle/>
        <a:p>
          <a:r>
            <a:rPr lang="en-US" sz="1800" b="1" dirty="0"/>
            <a:t>ICL Team </a:t>
          </a:r>
          <a:r>
            <a:rPr lang="en-US" sz="1600" b="1" dirty="0"/>
            <a:t>(SLRs)</a:t>
          </a:r>
          <a:endParaRPr lang="en-US" sz="1800" b="1" dirty="0"/>
        </a:p>
      </dgm:t>
    </dgm:pt>
    <dgm:pt modelId="{7324428E-715D-BA4F-A632-082D2EEB89A3}" type="sibTrans" cxnId="{DD705512-0079-8D45-85E3-AEE7B074B6B2}">
      <dgm:prSet/>
      <dgm:spPr/>
      <dgm:t>
        <a:bodyPr/>
        <a:lstStyle/>
        <a:p>
          <a:endParaRPr lang="en-US"/>
        </a:p>
      </dgm:t>
    </dgm:pt>
    <dgm:pt modelId="{AE936F8D-64A9-8C44-AF82-D84D85DB0466}" type="parTrans" cxnId="{DD705512-0079-8D45-85E3-AEE7B074B6B2}">
      <dgm:prSet/>
      <dgm:spPr>
        <a:ln w="25400">
          <a:solidFill>
            <a:schemeClr val="accent1"/>
          </a:solidFill>
        </a:ln>
      </dgm:spPr>
      <dgm:t>
        <a:bodyPr/>
        <a:lstStyle/>
        <a:p>
          <a:endParaRPr lang="en-US"/>
        </a:p>
      </dgm:t>
    </dgm:pt>
    <dgm:pt modelId="{3860944C-0DC1-C048-BF0F-D4A7B9788A6D}">
      <dgm:prSet phldrT="[Text]" custT="1">
        <dgm:style>
          <a:lnRef idx="1">
            <a:schemeClr val="accent5"/>
          </a:lnRef>
          <a:fillRef idx="2">
            <a:schemeClr val="accent5"/>
          </a:fillRef>
          <a:effectRef idx="1">
            <a:schemeClr val="accent5"/>
          </a:effectRef>
          <a:fontRef idx="minor">
            <a:schemeClr val="dk1"/>
          </a:fontRef>
        </dgm:style>
      </dgm:prSet>
      <dgm:spPr>
        <a:noFill/>
        <a:ln w="38100">
          <a:solidFill>
            <a:schemeClr val="tx2"/>
          </a:solidFill>
        </a:ln>
      </dgm:spPr>
      <dgm:t>
        <a:bodyPr/>
        <a:lstStyle/>
        <a:p>
          <a:r>
            <a:rPr lang="en-US" sz="1800" b="1" dirty="0"/>
            <a:t>Peer reviewers</a:t>
          </a:r>
        </a:p>
      </dgm:t>
    </dgm:pt>
    <dgm:pt modelId="{52AD7780-8E32-414A-B392-EF05054F7720}" type="parTrans" cxnId="{725AEA36-77EB-B249-B80D-E0B7D4CB8A7E}">
      <dgm:prSet/>
      <dgm:spPr>
        <a:ln w="25400">
          <a:solidFill>
            <a:schemeClr val="accent1"/>
          </a:solidFill>
        </a:ln>
      </dgm:spPr>
      <dgm:t>
        <a:bodyPr/>
        <a:lstStyle/>
        <a:p>
          <a:endParaRPr lang="en-US"/>
        </a:p>
      </dgm:t>
    </dgm:pt>
    <dgm:pt modelId="{87A9F7B0-A876-CB42-8666-1E785075536B}" type="sibTrans" cxnId="{725AEA36-77EB-B249-B80D-E0B7D4CB8A7E}">
      <dgm:prSet/>
      <dgm:spPr/>
      <dgm:t>
        <a:bodyPr/>
        <a:lstStyle/>
        <a:p>
          <a:endParaRPr lang="en-US"/>
        </a:p>
      </dgm:t>
    </dgm:pt>
    <dgm:pt modelId="{4D4E51E3-B45A-3B4E-BD72-0A4A9787A12F}">
      <dgm:prSet phldrT="[Text]" custT="1">
        <dgm:style>
          <a:lnRef idx="1">
            <a:schemeClr val="dk1"/>
          </a:lnRef>
          <a:fillRef idx="2">
            <a:schemeClr val="dk1"/>
          </a:fillRef>
          <a:effectRef idx="1">
            <a:schemeClr val="dk1"/>
          </a:effectRef>
          <a:fontRef idx="minor">
            <a:schemeClr val="dk1"/>
          </a:fontRef>
        </dgm:style>
      </dgm:prSet>
      <dgm:spPr>
        <a:noFill/>
        <a:ln w="38100">
          <a:solidFill>
            <a:schemeClr val="tx2"/>
          </a:solidFill>
        </a:ln>
      </dgm:spPr>
      <dgm:t>
        <a:bodyPr/>
        <a:lstStyle/>
        <a:p>
          <a:r>
            <a:rPr lang="en-US" sz="1800" b="1" dirty="0"/>
            <a:t>WCRF Network Countries</a:t>
          </a:r>
        </a:p>
      </dgm:t>
    </dgm:pt>
    <dgm:pt modelId="{2453DF0D-8C6C-E74C-A3D4-A6EA107C3905}" type="parTrans" cxnId="{B5387A53-91BF-864B-BD5E-F4A32C21A119}">
      <dgm:prSet/>
      <dgm:spPr>
        <a:ln w="25400">
          <a:solidFill>
            <a:schemeClr val="accent1"/>
          </a:solidFill>
        </a:ln>
      </dgm:spPr>
      <dgm:t>
        <a:bodyPr/>
        <a:lstStyle/>
        <a:p>
          <a:endParaRPr lang="en-US"/>
        </a:p>
      </dgm:t>
    </dgm:pt>
    <dgm:pt modelId="{F384C1C3-5DEA-B143-8B70-587AD3873C33}" type="sibTrans" cxnId="{B5387A53-91BF-864B-BD5E-F4A32C21A119}">
      <dgm:prSet/>
      <dgm:spPr/>
      <dgm:t>
        <a:bodyPr/>
        <a:lstStyle/>
        <a:p>
          <a:endParaRPr lang="en-US"/>
        </a:p>
      </dgm:t>
    </dgm:pt>
    <dgm:pt modelId="{2DCEF2E8-F778-0A4B-8438-B695BBD1CFA8}" type="pres">
      <dgm:prSet presAssocID="{8E3C2547-BE82-AE4C-8679-D186F9DFC439}" presName="cycle" presStyleCnt="0">
        <dgm:presLayoutVars>
          <dgm:chMax val="1"/>
          <dgm:dir/>
          <dgm:animLvl val="ctr"/>
          <dgm:resizeHandles val="exact"/>
        </dgm:presLayoutVars>
      </dgm:prSet>
      <dgm:spPr/>
    </dgm:pt>
    <dgm:pt modelId="{22DC9F9D-72A2-114B-A8D4-EDBF2F845322}" type="pres">
      <dgm:prSet presAssocID="{5EA1F429-3A85-4A4F-BFC4-C036A1ACFE45}" presName="centerShape" presStyleLbl="node0" presStyleIdx="0" presStyleCnt="1" custScaleX="127667" custScaleY="122778" custLinFactNeighborY="2607"/>
      <dgm:spPr/>
    </dgm:pt>
    <dgm:pt modelId="{6C2193FC-16EE-B842-90E1-3DC73EF19008}" type="pres">
      <dgm:prSet presAssocID="{787C05C8-0B73-DA4E-9B9C-D694CC017F3F}" presName="Name9" presStyleLbl="parChTrans1D2" presStyleIdx="0" presStyleCnt="5"/>
      <dgm:spPr/>
    </dgm:pt>
    <dgm:pt modelId="{224F31BA-0C0E-714E-A9CD-E63649B44AD7}" type="pres">
      <dgm:prSet presAssocID="{787C05C8-0B73-DA4E-9B9C-D694CC017F3F}" presName="connTx" presStyleLbl="parChTrans1D2" presStyleIdx="0" presStyleCnt="5"/>
      <dgm:spPr/>
    </dgm:pt>
    <dgm:pt modelId="{90150F7E-2269-BC43-86D8-E833C09E3FCA}" type="pres">
      <dgm:prSet presAssocID="{B9750C42-095A-C94F-88AD-7C6C1CD7B466}" presName="node" presStyleLbl="node1" presStyleIdx="0" presStyleCnt="5" custScaleX="132000" custScaleY="123108" custRadScaleRad="109672" custRadScaleInc="-1099">
        <dgm:presLayoutVars>
          <dgm:bulletEnabled val="1"/>
        </dgm:presLayoutVars>
      </dgm:prSet>
      <dgm:spPr/>
    </dgm:pt>
    <dgm:pt modelId="{B1811576-0E79-4747-B041-4D06C718686F}" type="pres">
      <dgm:prSet presAssocID="{AE936F8D-64A9-8C44-AF82-D84D85DB0466}" presName="Name9" presStyleLbl="parChTrans1D2" presStyleIdx="1" presStyleCnt="5"/>
      <dgm:spPr/>
    </dgm:pt>
    <dgm:pt modelId="{315C4888-2E35-3841-96BA-B824850D6AE3}" type="pres">
      <dgm:prSet presAssocID="{AE936F8D-64A9-8C44-AF82-D84D85DB0466}" presName="connTx" presStyleLbl="parChTrans1D2" presStyleIdx="1" presStyleCnt="5"/>
      <dgm:spPr/>
    </dgm:pt>
    <dgm:pt modelId="{8D32BEFD-76DF-7F47-9285-08B2A64E10A6}" type="pres">
      <dgm:prSet presAssocID="{0DBC931D-574E-284E-AD3C-E3FD3C72F17B}" presName="node" presStyleLbl="node1" presStyleIdx="1" presStyleCnt="5" custScaleX="126710" custScaleY="120958" custRadScaleRad="112223" custRadScaleInc="-5611">
        <dgm:presLayoutVars>
          <dgm:bulletEnabled val="1"/>
        </dgm:presLayoutVars>
      </dgm:prSet>
      <dgm:spPr/>
    </dgm:pt>
    <dgm:pt modelId="{D03DCA20-6F4F-784F-8376-59D466E00235}" type="pres">
      <dgm:prSet presAssocID="{C12CB796-6B1B-DF4D-A28F-C94D8EF4C20E}" presName="Name9" presStyleLbl="parChTrans1D2" presStyleIdx="2" presStyleCnt="5"/>
      <dgm:spPr/>
    </dgm:pt>
    <dgm:pt modelId="{715FBE1F-6D11-424E-BD38-679FE9FE8274}" type="pres">
      <dgm:prSet presAssocID="{C12CB796-6B1B-DF4D-A28F-C94D8EF4C20E}" presName="connTx" presStyleLbl="parChTrans1D2" presStyleIdx="2" presStyleCnt="5"/>
      <dgm:spPr/>
    </dgm:pt>
    <dgm:pt modelId="{E0AD92FE-0EC8-6E4F-B5E7-88D81851F499}" type="pres">
      <dgm:prSet presAssocID="{B900310F-5983-8F4D-A0D0-9A9C407531DB}" presName="node" presStyleLbl="node1" presStyleIdx="2" presStyleCnt="5" custScaleX="148143" custScaleY="131712" custRadScaleRad="115770" custRadScaleInc="-26856">
        <dgm:presLayoutVars>
          <dgm:bulletEnabled val="1"/>
        </dgm:presLayoutVars>
      </dgm:prSet>
      <dgm:spPr/>
    </dgm:pt>
    <dgm:pt modelId="{1B811CDB-4CF3-AD4E-9C72-BF0C9A682F24}" type="pres">
      <dgm:prSet presAssocID="{52AD7780-8E32-414A-B392-EF05054F7720}" presName="Name9" presStyleLbl="parChTrans1D2" presStyleIdx="3" presStyleCnt="5"/>
      <dgm:spPr/>
    </dgm:pt>
    <dgm:pt modelId="{C7497F66-6C13-5D4D-95BE-3F30C342FDB0}" type="pres">
      <dgm:prSet presAssocID="{52AD7780-8E32-414A-B392-EF05054F7720}" presName="connTx" presStyleLbl="parChTrans1D2" presStyleIdx="3" presStyleCnt="5"/>
      <dgm:spPr/>
    </dgm:pt>
    <dgm:pt modelId="{38C5CAEC-B247-E14B-A787-AC99165AB24D}" type="pres">
      <dgm:prSet presAssocID="{3860944C-0DC1-C048-BF0F-D4A7B9788A6D}" presName="node" presStyleLbl="node1" presStyleIdx="3" presStyleCnt="5" custScaleX="135384" custScaleY="116026" custRadScaleRad="113411" custRadScaleInc="21696">
        <dgm:presLayoutVars>
          <dgm:bulletEnabled val="1"/>
        </dgm:presLayoutVars>
      </dgm:prSet>
      <dgm:spPr/>
    </dgm:pt>
    <dgm:pt modelId="{83C42BCD-DE38-954D-B9A1-F6D05D977A3B}" type="pres">
      <dgm:prSet presAssocID="{2453DF0D-8C6C-E74C-A3D4-A6EA107C3905}" presName="Name9" presStyleLbl="parChTrans1D2" presStyleIdx="4" presStyleCnt="5"/>
      <dgm:spPr/>
    </dgm:pt>
    <dgm:pt modelId="{E09D4F3E-547E-E043-A988-199CE02C1737}" type="pres">
      <dgm:prSet presAssocID="{2453DF0D-8C6C-E74C-A3D4-A6EA107C3905}" presName="connTx" presStyleLbl="parChTrans1D2" presStyleIdx="4" presStyleCnt="5"/>
      <dgm:spPr/>
    </dgm:pt>
    <dgm:pt modelId="{08A84DC5-9D32-924A-AD6E-8D2399BC3504}" type="pres">
      <dgm:prSet presAssocID="{4D4E51E3-B45A-3B4E-BD72-0A4A9787A12F}" presName="node" presStyleLbl="node1" presStyleIdx="4" presStyleCnt="5" custScaleX="132034" custScaleY="123402" custRadScaleRad="108319" custRadScaleInc="1839">
        <dgm:presLayoutVars>
          <dgm:bulletEnabled val="1"/>
        </dgm:presLayoutVars>
      </dgm:prSet>
      <dgm:spPr/>
    </dgm:pt>
  </dgm:ptLst>
  <dgm:cxnLst>
    <dgm:cxn modelId="{F0C0C605-21BE-6849-B06F-A3A3950EED49}" type="presOf" srcId="{787C05C8-0B73-DA4E-9B9C-D694CC017F3F}" destId="{224F31BA-0C0E-714E-A9CD-E63649B44AD7}" srcOrd="1" destOrd="0" presId="urn:microsoft.com/office/officeart/2005/8/layout/radial1"/>
    <dgm:cxn modelId="{8C1B380D-8B33-A54B-AACA-4E57493F6608}" type="presOf" srcId="{5EA1F429-3A85-4A4F-BFC4-C036A1ACFE45}" destId="{22DC9F9D-72A2-114B-A8D4-EDBF2F845322}" srcOrd="0" destOrd="0" presId="urn:microsoft.com/office/officeart/2005/8/layout/radial1"/>
    <dgm:cxn modelId="{2D1CC311-9601-E34C-A7D5-9883E40DE326}" type="presOf" srcId="{C12CB796-6B1B-DF4D-A28F-C94D8EF4C20E}" destId="{D03DCA20-6F4F-784F-8376-59D466E00235}" srcOrd="0" destOrd="0" presId="urn:microsoft.com/office/officeart/2005/8/layout/radial1"/>
    <dgm:cxn modelId="{DD705512-0079-8D45-85E3-AEE7B074B6B2}" srcId="{5EA1F429-3A85-4A4F-BFC4-C036A1ACFE45}" destId="{0DBC931D-574E-284E-AD3C-E3FD3C72F17B}" srcOrd="1" destOrd="0" parTransId="{AE936F8D-64A9-8C44-AF82-D84D85DB0466}" sibTransId="{7324428E-715D-BA4F-A632-082D2EEB89A3}"/>
    <dgm:cxn modelId="{00110F1E-BF82-914B-A2F8-10B68BC60045}" type="presOf" srcId="{B900310F-5983-8F4D-A0D0-9A9C407531DB}" destId="{E0AD92FE-0EC8-6E4F-B5E7-88D81851F499}" srcOrd="0" destOrd="0" presId="urn:microsoft.com/office/officeart/2005/8/layout/radial1"/>
    <dgm:cxn modelId="{725AEA36-77EB-B249-B80D-E0B7D4CB8A7E}" srcId="{5EA1F429-3A85-4A4F-BFC4-C036A1ACFE45}" destId="{3860944C-0DC1-C048-BF0F-D4A7B9788A6D}" srcOrd="3" destOrd="0" parTransId="{52AD7780-8E32-414A-B392-EF05054F7720}" sibTransId="{87A9F7B0-A876-CB42-8666-1E785075536B}"/>
    <dgm:cxn modelId="{E436DF45-E0B0-F54A-8EEE-E333DA9243B1}" type="presOf" srcId="{B9750C42-095A-C94F-88AD-7C6C1CD7B466}" destId="{90150F7E-2269-BC43-86D8-E833C09E3FCA}" srcOrd="0" destOrd="0" presId="urn:microsoft.com/office/officeart/2005/8/layout/radial1"/>
    <dgm:cxn modelId="{CD0B3A46-C13D-2D4B-BCE5-894F74CA0A7F}" type="presOf" srcId="{52AD7780-8E32-414A-B392-EF05054F7720}" destId="{C7497F66-6C13-5D4D-95BE-3F30C342FDB0}" srcOrd="1" destOrd="0" presId="urn:microsoft.com/office/officeart/2005/8/layout/radial1"/>
    <dgm:cxn modelId="{296BD246-B11E-E64B-93F1-6905D12D1F79}" type="presOf" srcId="{52AD7780-8E32-414A-B392-EF05054F7720}" destId="{1B811CDB-4CF3-AD4E-9C72-BF0C9A682F24}" srcOrd="0" destOrd="0" presId="urn:microsoft.com/office/officeart/2005/8/layout/radial1"/>
    <dgm:cxn modelId="{B5387A53-91BF-864B-BD5E-F4A32C21A119}" srcId="{5EA1F429-3A85-4A4F-BFC4-C036A1ACFE45}" destId="{4D4E51E3-B45A-3B4E-BD72-0A4A9787A12F}" srcOrd="4" destOrd="0" parTransId="{2453DF0D-8C6C-E74C-A3D4-A6EA107C3905}" sibTransId="{F384C1C3-5DEA-B143-8B70-587AD3873C33}"/>
    <dgm:cxn modelId="{D1A91F79-D23A-B148-8EB9-D5128A8160E8}" srcId="{5EA1F429-3A85-4A4F-BFC4-C036A1ACFE45}" destId="{B900310F-5983-8F4D-A0D0-9A9C407531DB}" srcOrd="2" destOrd="0" parTransId="{C12CB796-6B1B-DF4D-A28F-C94D8EF4C20E}" sibTransId="{7D21C9F2-8F50-B24D-8470-57C6E2E7B518}"/>
    <dgm:cxn modelId="{E3A1F17A-F47B-BF46-9A89-6A1F0F9DB498}" type="presOf" srcId="{8E3C2547-BE82-AE4C-8679-D186F9DFC439}" destId="{2DCEF2E8-F778-0A4B-8438-B695BBD1CFA8}" srcOrd="0" destOrd="0" presId="urn:microsoft.com/office/officeart/2005/8/layout/radial1"/>
    <dgm:cxn modelId="{69142886-F719-E34C-BA87-0A9E18457FFD}" type="presOf" srcId="{2453DF0D-8C6C-E74C-A3D4-A6EA107C3905}" destId="{83C42BCD-DE38-954D-B9A1-F6D05D977A3B}" srcOrd="0" destOrd="0" presId="urn:microsoft.com/office/officeart/2005/8/layout/radial1"/>
    <dgm:cxn modelId="{ACE8B79C-5BD4-C946-B1F5-0CF6F3C95064}" type="presOf" srcId="{3860944C-0DC1-C048-BF0F-D4A7B9788A6D}" destId="{38C5CAEC-B247-E14B-A787-AC99165AB24D}" srcOrd="0" destOrd="0" presId="urn:microsoft.com/office/officeart/2005/8/layout/radial1"/>
    <dgm:cxn modelId="{718B9FA5-1641-3645-9148-3EC2E2C721E6}" srcId="{5EA1F429-3A85-4A4F-BFC4-C036A1ACFE45}" destId="{B9750C42-095A-C94F-88AD-7C6C1CD7B466}" srcOrd="0" destOrd="0" parTransId="{787C05C8-0B73-DA4E-9B9C-D694CC017F3F}" sibTransId="{8961AF79-8EA0-7A4F-840F-7DE7A3A62D80}"/>
    <dgm:cxn modelId="{86E181AD-CB9F-3A42-82DB-387B9E442781}" type="presOf" srcId="{2453DF0D-8C6C-E74C-A3D4-A6EA107C3905}" destId="{E09D4F3E-547E-E043-A988-199CE02C1737}" srcOrd="1" destOrd="0" presId="urn:microsoft.com/office/officeart/2005/8/layout/radial1"/>
    <dgm:cxn modelId="{A19E7DC4-6F4A-384C-B27A-E14309F13390}" type="presOf" srcId="{0DBC931D-574E-284E-AD3C-E3FD3C72F17B}" destId="{8D32BEFD-76DF-7F47-9285-08B2A64E10A6}" srcOrd="0" destOrd="0" presId="urn:microsoft.com/office/officeart/2005/8/layout/radial1"/>
    <dgm:cxn modelId="{749140C6-64CB-9241-972F-12E08B49B332}" type="presOf" srcId="{787C05C8-0B73-DA4E-9B9C-D694CC017F3F}" destId="{6C2193FC-16EE-B842-90E1-3DC73EF19008}" srcOrd="0" destOrd="0" presId="urn:microsoft.com/office/officeart/2005/8/layout/radial1"/>
    <dgm:cxn modelId="{F8FDBFCD-BAAF-9747-B9D6-F61BD1B8BFDA}" type="presOf" srcId="{AE936F8D-64A9-8C44-AF82-D84D85DB0466}" destId="{B1811576-0E79-4747-B041-4D06C718686F}" srcOrd="0" destOrd="0" presId="urn:microsoft.com/office/officeart/2005/8/layout/radial1"/>
    <dgm:cxn modelId="{57F13ED7-24DB-4F4A-AF7D-F02068CF899D}" type="presOf" srcId="{4D4E51E3-B45A-3B4E-BD72-0A4A9787A12F}" destId="{08A84DC5-9D32-924A-AD6E-8D2399BC3504}" srcOrd="0" destOrd="0" presId="urn:microsoft.com/office/officeart/2005/8/layout/radial1"/>
    <dgm:cxn modelId="{343180E0-0E10-8E49-BD4B-11C1A5D46347}" type="presOf" srcId="{C12CB796-6B1B-DF4D-A28F-C94D8EF4C20E}" destId="{715FBE1F-6D11-424E-BD38-679FE9FE8274}" srcOrd="1" destOrd="0" presId="urn:microsoft.com/office/officeart/2005/8/layout/radial1"/>
    <dgm:cxn modelId="{7718F3E8-4839-944D-AF9F-30F67C99571E}" srcId="{8E3C2547-BE82-AE4C-8679-D186F9DFC439}" destId="{5EA1F429-3A85-4A4F-BFC4-C036A1ACFE45}" srcOrd="0" destOrd="0" parTransId="{D95D571E-8B08-B04A-84B4-64A1ED9CDBDB}" sibTransId="{137A4320-B7DD-3145-BCB2-FF6B707CFDBA}"/>
    <dgm:cxn modelId="{534B99F3-D6E8-9F41-B705-3AE175BB3D0A}" type="presOf" srcId="{AE936F8D-64A9-8C44-AF82-D84D85DB0466}" destId="{315C4888-2E35-3841-96BA-B824850D6AE3}" srcOrd="1" destOrd="0" presId="urn:microsoft.com/office/officeart/2005/8/layout/radial1"/>
    <dgm:cxn modelId="{BF1A5404-AF8E-F64F-8569-C1A174744AFA}" type="presParOf" srcId="{2DCEF2E8-F778-0A4B-8438-B695BBD1CFA8}" destId="{22DC9F9D-72A2-114B-A8D4-EDBF2F845322}" srcOrd="0" destOrd="0" presId="urn:microsoft.com/office/officeart/2005/8/layout/radial1"/>
    <dgm:cxn modelId="{202631F3-0F40-FC44-845F-9998EC28B89A}" type="presParOf" srcId="{2DCEF2E8-F778-0A4B-8438-B695BBD1CFA8}" destId="{6C2193FC-16EE-B842-90E1-3DC73EF19008}" srcOrd="1" destOrd="0" presId="urn:microsoft.com/office/officeart/2005/8/layout/radial1"/>
    <dgm:cxn modelId="{2E6D95E9-AF52-E84A-A9A5-7EE945EA761C}" type="presParOf" srcId="{6C2193FC-16EE-B842-90E1-3DC73EF19008}" destId="{224F31BA-0C0E-714E-A9CD-E63649B44AD7}" srcOrd="0" destOrd="0" presId="urn:microsoft.com/office/officeart/2005/8/layout/radial1"/>
    <dgm:cxn modelId="{3311FC9C-98F1-034B-8494-B3E765877E5B}" type="presParOf" srcId="{2DCEF2E8-F778-0A4B-8438-B695BBD1CFA8}" destId="{90150F7E-2269-BC43-86D8-E833C09E3FCA}" srcOrd="2" destOrd="0" presId="urn:microsoft.com/office/officeart/2005/8/layout/radial1"/>
    <dgm:cxn modelId="{0028BB3C-05EC-F640-A5AE-ECA470322ADC}" type="presParOf" srcId="{2DCEF2E8-F778-0A4B-8438-B695BBD1CFA8}" destId="{B1811576-0E79-4747-B041-4D06C718686F}" srcOrd="3" destOrd="0" presId="urn:microsoft.com/office/officeart/2005/8/layout/radial1"/>
    <dgm:cxn modelId="{C652393F-4ACD-384F-ADE7-FBBCD478417A}" type="presParOf" srcId="{B1811576-0E79-4747-B041-4D06C718686F}" destId="{315C4888-2E35-3841-96BA-B824850D6AE3}" srcOrd="0" destOrd="0" presId="urn:microsoft.com/office/officeart/2005/8/layout/radial1"/>
    <dgm:cxn modelId="{8757FD38-9862-5F44-8E7C-4AFF858B45CF}" type="presParOf" srcId="{2DCEF2E8-F778-0A4B-8438-B695BBD1CFA8}" destId="{8D32BEFD-76DF-7F47-9285-08B2A64E10A6}" srcOrd="4" destOrd="0" presId="urn:microsoft.com/office/officeart/2005/8/layout/radial1"/>
    <dgm:cxn modelId="{20A53195-05C8-6143-B7DF-9422DB4B5A0E}" type="presParOf" srcId="{2DCEF2E8-F778-0A4B-8438-B695BBD1CFA8}" destId="{D03DCA20-6F4F-784F-8376-59D466E00235}" srcOrd="5" destOrd="0" presId="urn:microsoft.com/office/officeart/2005/8/layout/radial1"/>
    <dgm:cxn modelId="{7B483634-07FA-E84B-A0C0-A5B81BB206E9}" type="presParOf" srcId="{D03DCA20-6F4F-784F-8376-59D466E00235}" destId="{715FBE1F-6D11-424E-BD38-679FE9FE8274}" srcOrd="0" destOrd="0" presId="urn:microsoft.com/office/officeart/2005/8/layout/radial1"/>
    <dgm:cxn modelId="{420D0B6F-7314-4D48-8FE6-2BD5D6890337}" type="presParOf" srcId="{2DCEF2E8-F778-0A4B-8438-B695BBD1CFA8}" destId="{E0AD92FE-0EC8-6E4F-B5E7-88D81851F499}" srcOrd="6" destOrd="0" presId="urn:microsoft.com/office/officeart/2005/8/layout/radial1"/>
    <dgm:cxn modelId="{207482AB-5CA3-C84C-83A4-BC256F52AD60}" type="presParOf" srcId="{2DCEF2E8-F778-0A4B-8438-B695BBD1CFA8}" destId="{1B811CDB-4CF3-AD4E-9C72-BF0C9A682F24}" srcOrd="7" destOrd="0" presId="urn:microsoft.com/office/officeart/2005/8/layout/radial1"/>
    <dgm:cxn modelId="{C995A93C-1B9D-2349-9A48-EEC3B7DA66A3}" type="presParOf" srcId="{1B811CDB-4CF3-AD4E-9C72-BF0C9A682F24}" destId="{C7497F66-6C13-5D4D-95BE-3F30C342FDB0}" srcOrd="0" destOrd="0" presId="urn:microsoft.com/office/officeart/2005/8/layout/radial1"/>
    <dgm:cxn modelId="{1624F179-F90E-F34D-AD04-AFAF0A68D09B}" type="presParOf" srcId="{2DCEF2E8-F778-0A4B-8438-B695BBD1CFA8}" destId="{38C5CAEC-B247-E14B-A787-AC99165AB24D}" srcOrd="8" destOrd="0" presId="urn:microsoft.com/office/officeart/2005/8/layout/radial1"/>
    <dgm:cxn modelId="{F61759D7-FCE2-904C-B66F-39A2B7651C00}" type="presParOf" srcId="{2DCEF2E8-F778-0A4B-8438-B695BBD1CFA8}" destId="{83C42BCD-DE38-954D-B9A1-F6D05D977A3B}" srcOrd="9" destOrd="0" presId="urn:microsoft.com/office/officeart/2005/8/layout/radial1"/>
    <dgm:cxn modelId="{78FE700B-9510-3541-98A6-F4D5B829C88E}" type="presParOf" srcId="{83C42BCD-DE38-954D-B9A1-F6D05D977A3B}" destId="{E09D4F3E-547E-E043-A988-199CE02C1737}" srcOrd="0" destOrd="0" presId="urn:microsoft.com/office/officeart/2005/8/layout/radial1"/>
    <dgm:cxn modelId="{B41E1031-1A06-5C4F-A285-210AB57699B7}" type="presParOf" srcId="{2DCEF2E8-F778-0A4B-8438-B695BBD1CFA8}" destId="{08A84DC5-9D32-924A-AD6E-8D2399BC3504}" srcOrd="10" destOrd="0" presId="urn:microsoft.com/office/officeart/2005/8/layout/radial1"/>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DC9F9D-72A2-114B-A8D4-EDBF2F845322}">
      <dsp:nvSpPr>
        <dsp:cNvPr id="0" name=""/>
        <dsp:cNvSpPr/>
      </dsp:nvSpPr>
      <dsp:spPr>
        <a:xfrm>
          <a:off x="3589934" y="1714780"/>
          <a:ext cx="1755810" cy="1688572"/>
        </a:xfrm>
        <a:prstGeom prst="ellipse">
          <a:avLst/>
        </a:prstGeom>
        <a:noFill/>
        <a:ln w="38100" cap="flat" cmpd="sng" algn="ctr">
          <a:solidFill>
            <a:schemeClr val="tx2"/>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Expert Panel</a:t>
          </a:r>
        </a:p>
      </dsp:txBody>
      <dsp:txXfrm>
        <a:off x="3847066" y="1962066"/>
        <a:ext cx="1241546" cy="1194000"/>
      </dsp:txXfrm>
    </dsp:sp>
    <dsp:sp modelId="{6C2193FC-16EE-B842-90E1-3DC73EF19008}">
      <dsp:nvSpPr>
        <dsp:cNvPr id="0" name=""/>
        <dsp:cNvSpPr/>
      </dsp:nvSpPr>
      <dsp:spPr>
        <a:xfrm rot="16175256">
          <a:off x="4364930" y="1604753"/>
          <a:ext cx="192281" cy="27818"/>
        </a:xfrm>
        <a:custGeom>
          <a:avLst/>
          <a:gdLst/>
          <a:ahLst/>
          <a:cxnLst/>
          <a:rect l="0" t="0" r="0" b="0"/>
          <a:pathLst>
            <a:path>
              <a:moveTo>
                <a:pt x="0" y="13909"/>
              </a:moveTo>
              <a:lnTo>
                <a:pt x="192281" y="13909"/>
              </a:lnTo>
            </a:path>
          </a:pathLst>
        </a:custGeom>
        <a:noFill/>
        <a:ln w="25400" cap="flat" cmpd="sng" algn="ctr">
          <a:solidFill>
            <a:schemeClr val="accent1"/>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4456264" y="1613855"/>
        <a:ext cx="9614" cy="9614"/>
      </dsp:txXfrm>
    </dsp:sp>
    <dsp:sp modelId="{90150F7E-2269-BC43-86D8-E833C09E3FCA}">
      <dsp:nvSpPr>
        <dsp:cNvPr id="0" name=""/>
        <dsp:cNvSpPr/>
      </dsp:nvSpPr>
      <dsp:spPr>
        <a:xfrm>
          <a:off x="3546584" y="-170567"/>
          <a:ext cx="1815402" cy="1693110"/>
        </a:xfrm>
        <a:prstGeom prst="ellipse">
          <a:avLst/>
        </a:prstGeom>
        <a:noFill/>
        <a:ln w="38100" cap="flat" cmpd="sng" algn="ctr">
          <a:solidFill>
            <a:schemeClr val="tx2"/>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Secretariat</a:t>
          </a:r>
        </a:p>
      </dsp:txBody>
      <dsp:txXfrm>
        <a:off x="3812443" y="77383"/>
        <a:ext cx="1283684" cy="1197210"/>
      </dsp:txXfrm>
    </dsp:sp>
    <dsp:sp modelId="{B1811576-0E79-4747-B041-4D06C718686F}">
      <dsp:nvSpPr>
        <dsp:cNvPr id="0" name=""/>
        <dsp:cNvSpPr/>
      </dsp:nvSpPr>
      <dsp:spPr>
        <a:xfrm rot="20251173">
          <a:off x="5262692" y="2153248"/>
          <a:ext cx="304426" cy="27818"/>
        </a:xfrm>
        <a:custGeom>
          <a:avLst/>
          <a:gdLst/>
          <a:ahLst/>
          <a:cxnLst/>
          <a:rect l="0" t="0" r="0" b="0"/>
          <a:pathLst>
            <a:path>
              <a:moveTo>
                <a:pt x="0" y="13909"/>
              </a:moveTo>
              <a:lnTo>
                <a:pt x="304426" y="13909"/>
              </a:lnTo>
            </a:path>
          </a:pathLst>
        </a:custGeom>
        <a:noFill/>
        <a:ln w="25400" cap="flat" cmpd="sng" algn="ctr">
          <a:solidFill>
            <a:schemeClr val="accent1"/>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407295" y="2159547"/>
        <a:ext cx="15221" cy="15221"/>
      </dsp:txXfrm>
    </dsp:sp>
    <dsp:sp modelId="{8D32BEFD-76DF-7F47-9285-08B2A64E10A6}">
      <dsp:nvSpPr>
        <dsp:cNvPr id="0" name=""/>
        <dsp:cNvSpPr/>
      </dsp:nvSpPr>
      <dsp:spPr>
        <a:xfrm>
          <a:off x="5483670" y="946365"/>
          <a:ext cx="1742649" cy="1663541"/>
        </a:xfrm>
        <a:prstGeom prst="ellipse">
          <a:avLst/>
        </a:prstGeom>
        <a:noFill/>
        <a:ln w="38100" cap="flat" cmpd="sng" algn="ctr">
          <a:solidFill>
            <a:schemeClr val="tx2"/>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ICL Team </a:t>
          </a:r>
          <a:r>
            <a:rPr lang="en-US" sz="1600" b="1" kern="1200" dirty="0"/>
            <a:t>(SLRs)</a:t>
          </a:r>
          <a:endParaRPr lang="en-US" sz="1800" b="1" kern="1200" dirty="0"/>
        </a:p>
      </dsp:txBody>
      <dsp:txXfrm>
        <a:off x="5738875" y="1189985"/>
        <a:ext cx="1232239" cy="1176301"/>
      </dsp:txXfrm>
    </dsp:sp>
    <dsp:sp modelId="{D03DCA20-6F4F-784F-8376-59D466E00235}">
      <dsp:nvSpPr>
        <dsp:cNvPr id="0" name=""/>
        <dsp:cNvSpPr/>
      </dsp:nvSpPr>
      <dsp:spPr>
        <a:xfrm rot="2545605">
          <a:off x="5080179" y="3188670"/>
          <a:ext cx="183475" cy="27818"/>
        </a:xfrm>
        <a:custGeom>
          <a:avLst/>
          <a:gdLst/>
          <a:ahLst/>
          <a:cxnLst/>
          <a:rect l="0" t="0" r="0" b="0"/>
          <a:pathLst>
            <a:path>
              <a:moveTo>
                <a:pt x="0" y="13909"/>
              </a:moveTo>
              <a:lnTo>
                <a:pt x="183475" y="13909"/>
              </a:lnTo>
            </a:path>
          </a:pathLst>
        </a:custGeom>
        <a:noFill/>
        <a:ln w="25400" cap="flat" cmpd="sng" algn="ctr">
          <a:solidFill>
            <a:schemeClr val="accent1"/>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167330" y="3197993"/>
        <a:ext cx="9173" cy="9173"/>
      </dsp:txXfrm>
    </dsp:sp>
    <dsp:sp modelId="{E0AD92FE-0EC8-6E4F-B5E7-88D81851F499}">
      <dsp:nvSpPr>
        <dsp:cNvPr id="0" name=""/>
        <dsp:cNvSpPr/>
      </dsp:nvSpPr>
      <dsp:spPr>
        <a:xfrm>
          <a:off x="4931245" y="3007971"/>
          <a:ext cx="2037418" cy="1811442"/>
        </a:xfrm>
        <a:prstGeom prst="ellipse">
          <a:avLst/>
        </a:prstGeom>
        <a:noFill/>
        <a:ln w="38100" cap="flat" cmpd="sng" algn="ctr">
          <a:solidFill>
            <a:schemeClr val="tx2"/>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Researchers from IARC </a:t>
          </a:r>
          <a:r>
            <a:rPr lang="en-US" sz="1400" b="1" kern="1200" dirty="0"/>
            <a:t>(mechanisms)</a:t>
          </a:r>
          <a:endParaRPr lang="en-US" sz="1800" b="1" kern="1200" dirty="0"/>
        </a:p>
      </dsp:txBody>
      <dsp:txXfrm>
        <a:off x="5229618" y="3273251"/>
        <a:ext cx="1440672" cy="1280882"/>
      </dsp:txXfrm>
    </dsp:sp>
    <dsp:sp modelId="{1B811CDB-4CF3-AD4E-9C72-BF0C9A682F24}">
      <dsp:nvSpPr>
        <dsp:cNvPr id="0" name=""/>
        <dsp:cNvSpPr/>
      </dsp:nvSpPr>
      <dsp:spPr>
        <a:xfrm rot="8162952">
          <a:off x="3648806" y="3223184"/>
          <a:ext cx="231417" cy="27818"/>
        </a:xfrm>
        <a:custGeom>
          <a:avLst/>
          <a:gdLst/>
          <a:ahLst/>
          <a:cxnLst/>
          <a:rect l="0" t="0" r="0" b="0"/>
          <a:pathLst>
            <a:path>
              <a:moveTo>
                <a:pt x="0" y="13909"/>
              </a:moveTo>
              <a:lnTo>
                <a:pt x="231417" y="13909"/>
              </a:lnTo>
            </a:path>
          </a:pathLst>
        </a:custGeom>
        <a:noFill/>
        <a:ln w="25400" cap="flat" cmpd="sng" algn="ctr">
          <a:solidFill>
            <a:schemeClr val="accent1"/>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3758729" y="3231308"/>
        <a:ext cx="11570" cy="11570"/>
      </dsp:txXfrm>
    </dsp:sp>
    <dsp:sp modelId="{38C5CAEC-B247-E14B-A787-AC99165AB24D}">
      <dsp:nvSpPr>
        <dsp:cNvPr id="0" name=""/>
        <dsp:cNvSpPr/>
      </dsp:nvSpPr>
      <dsp:spPr>
        <a:xfrm>
          <a:off x="2131696" y="3115839"/>
          <a:ext cx="1861943" cy="1595711"/>
        </a:xfrm>
        <a:prstGeom prst="ellipse">
          <a:avLst/>
        </a:prstGeom>
        <a:noFill/>
        <a:ln w="38100" cap="flat" cmpd="sng" algn="ctr">
          <a:solidFill>
            <a:schemeClr val="tx2"/>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Peer reviewers</a:t>
          </a:r>
        </a:p>
      </dsp:txBody>
      <dsp:txXfrm>
        <a:off x="2404371" y="3349525"/>
        <a:ext cx="1316593" cy="1128339"/>
      </dsp:txXfrm>
    </dsp:sp>
    <dsp:sp modelId="{83C42BCD-DE38-954D-B9A1-F6D05D977A3B}">
      <dsp:nvSpPr>
        <dsp:cNvPr id="0" name=""/>
        <dsp:cNvSpPr/>
      </dsp:nvSpPr>
      <dsp:spPr>
        <a:xfrm rot="12074018">
          <a:off x="3462778" y="2193067"/>
          <a:ext cx="197795" cy="27818"/>
        </a:xfrm>
        <a:custGeom>
          <a:avLst/>
          <a:gdLst/>
          <a:ahLst/>
          <a:cxnLst/>
          <a:rect l="0" t="0" r="0" b="0"/>
          <a:pathLst>
            <a:path>
              <a:moveTo>
                <a:pt x="0" y="13909"/>
              </a:moveTo>
              <a:lnTo>
                <a:pt x="197795" y="13909"/>
              </a:lnTo>
            </a:path>
          </a:pathLst>
        </a:custGeom>
        <a:noFill/>
        <a:ln w="25400" cap="flat" cmpd="sng" algn="ctr">
          <a:solidFill>
            <a:schemeClr val="accent1"/>
          </a:solidFill>
          <a:prstDash val="solid"/>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3556730" y="2202031"/>
        <a:ext cx="9889" cy="9889"/>
      </dsp:txXfrm>
    </dsp:sp>
    <dsp:sp modelId="{08A84DC5-9D32-924A-AD6E-8D2399BC3504}">
      <dsp:nvSpPr>
        <dsp:cNvPr id="0" name=""/>
        <dsp:cNvSpPr/>
      </dsp:nvSpPr>
      <dsp:spPr>
        <a:xfrm>
          <a:off x="1723183" y="996831"/>
          <a:ext cx="1815870" cy="1697154"/>
        </a:xfrm>
        <a:prstGeom prst="ellipse">
          <a:avLst/>
        </a:prstGeom>
        <a:noFill/>
        <a:ln w="38100" cap="flat" cmpd="sng" algn="ctr">
          <a:solidFill>
            <a:schemeClr val="tx2"/>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t>WCRF Network Countries</a:t>
          </a:r>
        </a:p>
      </dsp:txBody>
      <dsp:txXfrm>
        <a:off x="1989111" y="1245373"/>
        <a:ext cx="1284014" cy="1200070"/>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51307-226A-B04F-B2F4-F6DAC0D078BB}" type="datetimeFigureOut">
              <a:rPr lang="en-GB" smtClean="0"/>
              <a:t>22/05/2018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67B214-8946-0B4D-B887-7F8B37BED052}" type="slidenum">
              <a:rPr lang="en-GB" smtClean="0"/>
              <a:t>‹#›</a:t>
            </a:fld>
            <a:endParaRPr lang="en-GB"/>
          </a:p>
        </p:txBody>
      </p:sp>
    </p:spTree>
    <p:extLst>
      <p:ext uri="{BB962C8B-B14F-4D97-AF65-F5344CB8AC3E}">
        <p14:creationId xmlns:p14="http://schemas.microsoft.com/office/powerpoint/2010/main" val="1576323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Unless otherwise</a:t>
            </a:r>
            <a:r>
              <a:rPr lang="en-GB" baseline="0" dirty="0"/>
              <a:t> stated, a</a:t>
            </a:r>
            <a:r>
              <a:rPr lang="en-GB" dirty="0"/>
              <a:t>ll text and graphics copyright </a:t>
            </a:r>
            <a:r>
              <a:rPr lang="en-US" altLang="en-US" sz="1200" dirty="0"/>
              <a:t>©</a:t>
            </a:r>
            <a:r>
              <a:rPr lang="en-GB" baseline="0" dirty="0"/>
              <a:t> </a:t>
            </a:r>
            <a:r>
              <a:rPr lang="en-GB" sz="1200" b="0" i="0" u="none" strike="noStrike" kern="1200" baseline="0" dirty="0">
                <a:solidFill>
                  <a:schemeClr val="tx1"/>
                </a:solidFill>
                <a:latin typeface="+mn-lt"/>
                <a:ea typeface="+mn-ea"/>
                <a:cs typeface="+mn-cs"/>
              </a:rPr>
              <a:t>2018 World Cancer Research Fund International. All rights reserved.</a:t>
            </a:r>
            <a:endParaRPr lang="en-GB" dirty="0"/>
          </a:p>
          <a:p>
            <a:endParaRPr lang="en-GB" dirty="0"/>
          </a:p>
          <a:p>
            <a:r>
              <a:rPr lang="en-GB" dirty="0"/>
              <a:t>Readers may make use of the text and graphics in the WCRF/AICR</a:t>
            </a:r>
            <a:r>
              <a:rPr lang="en-GB" baseline="0" dirty="0"/>
              <a:t> Third Expert </a:t>
            </a:r>
            <a:r>
              <a:rPr lang="en-GB" dirty="0"/>
              <a:t>Report for teaching and personal purposes,</a:t>
            </a:r>
            <a:r>
              <a:rPr lang="en-GB" baseline="0" dirty="0"/>
              <a:t> p</a:t>
            </a:r>
            <a:r>
              <a:rPr lang="en-GB" dirty="0"/>
              <a:t>rovided they give credit to World Cancer Research Fund and American Institute for Cancer Research.</a:t>
            </a:r>
            <a:r>
              <a:rPr lang="en-GB" baseline="0" dirty="0"/>
              <a:t> </a:t>
            </a:r>
          </a:p>
          <a:p>
            <a:endParaRPr lang="en-GB" baseline="0" dirty="0"/>
          </a:p>
          <a:p>
            <a:r>
              <a:rPr lang="en-GB" sz="1200" b="0" i="0" u="none" strike="noStrike" kern="1200" baseline="0" dirty="0">
                <a:solidFill>
                  <a:schemeClr val="tx1"/>
                </a:solidFill>
                <a:latin typeface="+mn-lt"/>
                <a:ea typeface="+mn-ea"/>
                <a:cs typeface="+mn-cs"/>
              </a:rPr>
              <a:t>How to cite the 2018 Third Expert Report:</a:t>
            </a:r>
          </a:p>
          <a:p>
            <a:r>
              <a:rPr lang="en-GB" sz="1200" b="0" i="0" u="none" strike="noStrike" kern="1200" baseline="0" dirty="0">
                <a:solidFill>
                  <a:schemeClr val="tx1"/>
                </a:solidFill>
                <a:latin typeface="+mn-lt"/>
                <a:ea typeface="+mn-ea"/>
                <a:cs typeface="+mn-cs"/>
              </a:rPr>
              <a:t>World Cancer Research Fund/American Institute for Cancer Research. </a:t>
            </a:r>
            <a:r>
              <a:rPr lang="en-GB" sz="1200" b="0" i="1" u="none" strike="noStrike" kern="1200" baseline="0" dirty="0">
                <a:solidFill>
                  <a:schemeClr val="tx1"/>
                </a:solidFill>
                <a:latin typeface="+mn-lt"/>
                <a:ea typeface="+mn-ea"/>
                <a:cs typeface="+mn-cs"/>
              </a:rPr>
              <a:t>Diet, Nutrition, Physical Activity and Cancer: a Global Perspective. </a:t>
            </a:r>
            <a:r>
              <a:rPr lang="en-GB" sz="1200" b="0" i="0" u="none" strike="noStrike" kern="1200" baseline="0" dirty="0">
                <a:solidFill>
                  <a:schemeClr val="tx1"/>
                </a:solidFill>
                <a:latin typeface="+mn-lt"/>
                <a:ea typeface="+mn-ea"/>
                <a:cs typeface="+mn-cs"/>
              </a:rPr>
              <a:t>Continuous Update Project Expert Report 2018. Available at dietandcancerreport.org</a:t>
            </a:r>
            <a:endParaRPr lang="en-GB" baseline="0" dirty="0"/>
          </a:p>
          <a:p>
            <a:endParaRPr lang="en-GB" baseline="0" dirty="0"/>
          </a:p>
          <a:p>
            <a:r>
              <a:rPr lang="en-GB" baseline="0" dirty="0"/>
              <a:t>How to cite this part of the Third Expert Report: </a:t>
            </a:r>
          </a:p>
          <a:p>
            <a:r>
              <a:rPr lang="en-GB" baseline="0" dirty="0"/>
              <a:t>World Cancer Research Fund/American Institute for Cancer Research. Continuous Update Project Expert Report 2018. Diet, nutrition, physical activity and bladder cancer. Available at dietandcancerreport.org</a:t>
            </a:r>
          </a:p>
          <a:p>
            <a:endParaRPr lang="en-GB" baseline="0" dirty="0"/>
          </a:p>
          <a:p>
            <a:r>
              <a:rPr lang="en-GB" baseline="0" dirty="0"/>
              <a:t>To inquire about permission for any other use contact </a:t>
            </a:r>
            <a:r>
              <a:rPr lang="en-GB" b="1" baseline="0" dirty="0"/>
              <a:t>copyright@wcrf.org</a:t>
            </a:r>
          </a:p>
          <a:p>
            <a:endParaRPr lang="en-GB" dirty="0"/>
          </a:p>
        </p:txBody>
      </p:sp>
      <p:sp>
        <p:nvSpPr>
          <p:cNvPr id="4" name="Slide Number Placeholder 3"/>
          <p:cNvSpPr>
            <a:spLocks noGrp="1"/>
          </p:cNvSpPr>
          <p:nvPr>
            <p:ph type="sldNum" sz="quarter" idx="10"/>
          </p:nvPr>
        </p:nvSpPr>
        <p:spPr/>
        <p:txBody>
          <a:bodyPr/>
          <a:lstStyle/>
          <a:p>
            <a:fld id="{5467B214-8946-0B4D-B887-7F8B37BED052}" type="slidenum">
              <a:rPr lang="en-GB" smtClean="0"/>
              <a:t>1</a:t>
            </a:fld>
            <a:endParaRPr lang="en-GB"/>
          </a:p>
        </p:txBody>
      </p:sp>
    </p:spTree>
    <p:extLst>
      <p:ext uri="{BB962C8B-B14F-4D97-AF65-F5344CB8AC3E}">
        <p14:creationId xmlns:p14="http://schemas.microsoft.com/office/powerpoint/2010/main" val="37776112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100" b="1" kern="1200" dirty="0">
                <a:solidFill>
                  <a:schemeClr val="tx1"/>
                </a:solidFill>
                <a:effectLst/>
                <a:latin typeface="+mn-lt"/>
                <a:ea typeface="+mn-ea"/>
                <a:cs typeface="+mn-cs"/>
              </a:rPr>
              <a:t>Key Messages: Most solid cancers share a common set of eight functional characteristics called the hallmarks of cancer.</a:t>
            </a:r>
          </a:p>
          <a:p>
            <a:pPr marL="171450" indent="-171450">
              <a:buFont typeface="Arial" panose="020B0604020202020204" pitchFamily="34" charset="0"/>
              <a:buChar char="•"/>
            </a:pPr>
            <a:endParaRPr lang="en-GB" sz="1100" dirty="0"/>
          </a:p>
          <a:p>
            <a:pPr marL="171450" indent="-171450">
              <a:buFont typeface="Arial" panose="020B0604020202020204" pitchFamily="34" charset="0"/>
              <a:buChar char="•"/>
            </a:pPr>
            <a:r>
              <a:rPr lang="en-GB" sz="1100" u="sng" dirty="0"/>
              <a:t>Supporting Notes</a:t>
            </a:r>
            <a:r>
              <a:rPr lang="en-GB" sz="1100" u="none" dirty="0"/>
              <a:t>: </a:t>
            </a:r>
            <a:r>
              <a:rPr lang="en-GB" sz="1100" kern="1200" dirty="0">
                <a:solidFill>
                  <a:schemeClr val="tx1"/>
                </a:solidFill>
                <a:effectLst/>
                <a:latin typeface="+mn-lt"/>
                <a:ea typeface="+mn-ea"/>
                <a:cs typeface="+mn-cs"/>
              </a:rPr>
              <a:t>There are several hundred types of cancer, arising from different tissues. Even tumours arising from the same tissue are increasingly recognised as comprising several different subtypes. What characterises cancer is a shared constellation of abnormal cell behaviours, such as rapid cell division and invasion of surrounding tissue, which are linked to changes in DNA. </a:t>
            </a:r>
          </a:p>
          <a:p>
            <a:pPr marL="171450" indent="-171450">
              <a:buFont typeface="Arial" panose="020B0604020202020204" pitchFamily="34" charset="0"/>
              <a:buChar char="•"/>
            </a:pPr>
            <a:r>
              <a:rPr lang="en-GB" sz="1100" kern="1200" dirty="0">
                <a:solidFill>
                  <a:schemeClr val="tx1"/>
                </a:solidFill>
                <a:effectLst/>
                <a:latin typeface="+mn-lt"/>
                <a:ea typeface="+mn-ea"/>
                <a:cs typeface="+mn-cs"/>
              </a:rPr>
              <a:t>Cancer develops when the normal processes that control cell behaviour fail and a rogue cell becomes the progenitor of a group of cells that share its abnormal behaviours or capabilities. This generally results from accumulation of genetic damage in cells over time. The cancer cell is a critical part of a tumour but only one of several important types of cell that create the tumour microenvironment.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kern="1200" dirty="0">
                <a:solidFill>
                  <a:schemeClr val="tx1"/>
                </a:solidFill>
                <a:effectLst/>
                <a:latin typeface="+mn-lt"/>
                <a:ea typeface="+mn-ea"/>
                <a:cs typeface="+mn-cs"/>
              </a:rPr>
              <a:t>Despite the multitude of pathways through which genetic damage can lead to the development of cancer, almost all solid tumours can be characterised by a relatively small number of phenotypic functional abnormalities, known as the hallmarks of cancer. These eight hallmarks of cancer are facilitated by two </a:t>
            </a:r>
            <a:r>
              <a:rPr lang="en-GB" sz="1100" kern="1200">
                <a:solidFill>
                  <a:schemeClr val="tx1"/>
                </a:solidFill>
                <a:effectLst/>
                <a:latin typeface="+mn-lt"/>
                <a:ea typeface="+mn-ea"/>
                <a:cs typeface="+mn-cs"/>
              </a:rPr>
              <a:t>enabling characteristics: </a:t>
            </a:r>
            <a:r>
              <a:rPr lang="en-GB" sz="1100" kern="1200" dirty="0">
                <a:solidFill>
                  <a:schemeClr val="tx1"/>
                </a:solidFill>
                <a:effectLst/>
                <a:latin typeface="+mn-lt"/>
                <a:ea typeface="+mn-ea"/>
                <a:cs typeface="+mn-cs"/>
              </a:rPr>
              <a:t>genome instability and mutation, and tumour-promoting inflammation.</a:t>
            </a:r>
            <a:br>
              <a:rPr lang="en-GB" sz="1100" kern="1200" dirty="0">
                <a:solidFill>
                  <a:schemeClr val="tx1"/>
                </a:solidFill>
                <a:effectLst/>
                <a:latin typeface="+mn-lt"/>
                <a:ea typeface="+mn-ea"/>
                <a:cs typeface="+mn-cs"/>
              </a:rPr>
            </a:br>
            <a:r>
              <a:rPr lang="en-US" sz="1100" b="0" i="0" dirty="0"/>
              <a:t>For more information, please visit </a:t>
            </a:r>
            <a:r>
              <a:rPr lang="en-US" sz="1100" b="0" i="0" dirty="0" err="1"/>
              <a:t>wcrf.org</a:t>
            </a:r>
            <a:r>
              <a:rPr lang="en-US" sz="1100" b="0" i="0" dirty="0"/>
              <a:t>/cancer-process</a:t>
            </a:r>
            <a:endParaRPr lang="en-GB" sz="1100" b="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1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10</a:t>
            </a:fld>
            <a:endParaRPr lang="en-GB"/>
          </a:p>
        </p:txBody>
      </p:sp>
    </p:spTree>
    <p:extLst>
      <p:ext uri="{BB962C8B-B14F-4D97-AF65-F5344CB8AC3E}">
        <p14:creationId xmlns:p14="http://schemas.microsoft.com/office/powerpoint/2010/main" val="4137419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80963"/>
            <a:ext cx="4114800" cy="3086100"/>
          </a:xfrm>
        </p:spPr>
      </p:sp>
      <p:sp>
        <p:nvSpPr>
          <p:cNvPr id="4" name="Slide Number Placeholder 3"/>
          <p:cNvSpPr>
            <a:spLocks noGrp="1"/>
          </p:cNvSpPr>
          <p:nvPr>
            <p:ph type="sldNum" sz="quarter" idx="10"/>
          </p:nvPr>
        </p:nvSpPr>
        <p:spPr/>
        <p:txBody>
          <a:bodyPr/>
          <a:lstStyle/>
          <a:p>
            <a:fld id="{5467B214-8946-0B4D-B887-7F8B37BED052}" type="slidenum">
              <a:rPr lang="en-GB" smtClean="0"/>
              <a:t>11</a:t>
            </a:fld>
            <a:endParaRPr lang="en-GB"/>
          </a:p>
        </p:txBody>
      </p:sp>
      <p:sp>
        <p:nvSpPr>
          <p:cNvPr id="8" name="Notes Placeholder 2">
            <a:extLst>
              <a:ext uri="{FF2B5EF4-FFF2-40B4-BE49-F238E27FC236}">
                <a16:creationId xmlns:a16="http://schemas.microsoft.com/office/drawing/2014/main" id="{802C0613-146C-344A-B4AC-2EA9D3CC3F4D}"/>
              </a:ext>
            </a:extLst>
          </p:cNvPr>
          <p:cNvSpPr>
            <a:spLocks noGrp="1"/>
          </p:cNvSpPr>
          <p:nvPr>
            <p:ph type="body" sz="quarter" idx="3"/>
          </p:nvPr>
        </p:nvSpPr>
        <p:spPr>
          <a:xfrm>
            <a:off x="249766" y="3204635"/>
            <a:ext cx="6606647" cy="7266518"/>
          </a:xfrm>
        </p:spPr>
        <p:txBody>
          <a:bodyPr/>
          <a:lstStyle/>
          <a:p>
            <a:pPr marL="171450" indent="-171450">
              <a:buFont typeface="Arial" panose="020B0604020202020204" pitchFamily="34" charset="0"/>
              <a:buChar char="•"/>
            </a:pPr>
            <a:r>
              <a:rPr lang="en-GB" sz="1200" b="1" kern="1200" dirty="0">
                <a:solidFill>
                  <a:schemeClr val="tx1"/>
                </a:solidFill>
                <a:effectLst/>
                <a:latin typeface="+mn-lt"/>
                <a:ea typeface="+mn-ea"/>
                <a:cs typeface="+mn-cs"/>
              </a:rPr>
              <a:t>Key Messages: </a:t>
            </a:r>
          </a:p>
          <a:p>
            <a:pPr marL="171450" indent="-171450">
              <a:buFont typeface="Arial" panose="020B0604020202020204" pitchFamily="34" charset="0"/>
              <a:buChar char="•"/>
            </a:pPr>
            <a:endParaRPr lang="en-GB" sz="1200" b="1"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b="1" kern="1200" dirty="0">
                <a:solidFill>
                  <a:schemeClr val="tx1"/>
                </a:solidFill>
                <a:effectLst/>
                <a:latin typeface="+mn-lt"/>
                <a:ea typeface="+mn-ea"/>
                <a:cs typeface="+mn-cs"/>
              </a:rPr>
              <a:t>Cells have a variety of endogenous mechanisms to prevent, repair or manage DNA damage.</a:t>
            </a:r>
          </a:p>
          <a:p>
            <a:pPr marL="171450" indent="-171450">
              <a:buFont typeface="Arial" panose="020B0604020202020204" pitchFamily="34" charset="0"/>
              <a:buChar char="•"/>
            </a:pPr>
            <a:r>
              <a:rPr lang="en-GB" sz="1200" b="1" kern="1200" dirty="0">
                <a:solidFill>
                  <a:schemeClr val="tx1"/>
                </a:solidFill>
                <a:effectLst/>
                <a:latin typeface="+mn-lt"/>
                <a:ea typeface="+mn-ea"/>
                <a:cs typeface="+mn-cs"/>
              </a:rPr>
              <a:t>These can be overwhelmed by a high load of external mutagens, or they may not work effectively.</a:t>
            </a:r>
          </a:p>
          <a:p>
            <a:pPr marL="171450" indent="-171450">
              <a:buFont typeface="Arial" panose="020B0604020202020204" pitchFamily="34" charset="0"/>
              <a:buChar char="•"/>
            </a:pPr>
            <a:r>
              <a:rPr lang="en-GB" sz="1200" b="1" kern="1200" dirty="0">
                <a:solidFill>
                  <a:schemeClr val="tx1"/>
                </a:solidFill>
                <a:effectLst/>
                <a:latin typeface="+mn-lt"/>
                <a:ea typeface="+mn-ea"/>
                <a:cs typeface="+mn-cs"/>
              </a:rPr>
              <a:t>Ageing is a major factor in increasing the likelihood of accumulating DNA damage.</a:t>
            </a:r>
          </a:p>
          <a:p>
            <a:pPr marL="171450" indent="-171450">
              <a:buFont typeface="Arial" panose="020B0604020202020204" pitchFamily="34" charset="0"/>
              <a:buChar char="•"/>
            </a:pPr>
            <a:r>
              <a:rPr lang="en-GB" sz="1200" b="1" kern="1200" dirty="0">
                <a:solidFill>
                  <a:schemeClr val="tx1"/>
                </a:solidFill>
                <a:effectLst/>
                <a:latin typeface="+mn-lt"/>
                <a:ea typeface="+mn-ea"/>
                <a:cs typeface="+mn-cs"/>
              </a:rPr>
              <a:t>Some exposures affect several hallmarks through changes in the internal metabolic environment, triggering molecular and cellular changes that may promote one or more different cancers.  More detail at </a:t>
            </a:r>
            <a:r>
              <a:rPr lang="en-US" sz="1200" b="1" dirty="0" err="1"/>
              <a:t>wcrf.org</a:t>
            </a:r>
            <a:r>
              <a:rPr lang="en-US" sz="1200" b="1" dirty="0"/>
              <a:t>/cancer-process</a:t>
            </a:r>
          </a:p>
          <a:p>
            <a:pPr marL="171450" indent="-171450">
              <a:buFont typeface="Arial" panose="020B0604020202020204" pitchFamily="34" charset="0"/>
              <a:buChar char="•"/>
            </a:pPr>
            <a:endParaRPr lang="en-GB" sz="1200" b="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t>Note to user: Animation to focus on body fatness</a:t>
            </a:r>
            <a:br>
              <a:rPr lang="en-US" sz="1200" b="0" i="1" dirty="0"/>
            </a:br>
            <a:endParaRPr lang="en-US" sz="1200" b="0" i="1" dirty="0"/>
          </a:p>
          <a:p>
            <a:pPr marL="171450" indent="-171450">
              <a:buFont typeface="Arial" panose="020B0604020202020204" pitchFamily="34" charset="0"/>
              <a:buChar char="•"/>
            </a:pPr>
            <a:r>
              <a:rPr lang="en-GB" sz="1200" u="sng" dirty="0"/>
              <a:t>Supporting Notes</a:t>
            </a:r>
            <a:r>
              <a:rPr lang="en-GB" sz="1200" u="none" dirty="0"/>
              <a:t>:</a:t>
            </a:r>
            <a:r>
              <a:rPr lang="en-GB" sz="1200" u="sng" dirty="0"/>
              <a:t> </a:t>
            </a:r>
          </a:p>
          <a:p>
            <a:pPr marL="171450" indent="-171450">
              <a:buFont typeface="Arial" panose="020B0604020202020204" pitchFamily="34" charset="0"/>
              <a:buChar char="•"/>
            </a:pPr>
            <a:endParaRPr lang="en-GB" sz="1200" u="sng" dirty="0"/>
          </a:p>
          <a:p>
            <a:pPr marL="171450" indent="-171450">
              <a:buFont typeface="Arial" panose="020B0604020202020204" pitchFamily="34" charset="0"/>
              <a:buChar char="•"/>
            </a:pPr>
            <a:r>
              <a:rPr lang="en-GB" sz="1200" b="0" dirty="0"/>
              <a:t>Cells have evolved a range of mechanisms to prevent the accumulation of DNA damage, which protects them against acquiring the hallmarks of cancer. However, these are not perfect and can be compromised by both endogenous and exogenous factors.</a:t>
            </a:r>
          </a:p>
          <a:p>
            <a:pPr marL="171450" indent="-171450">
              <a:buFont typeface="Arial" panose="020B0604020202020204" pitchFamily="34" charset="0"/>
              <a:buChar char="•"/>
            </a:pPr>
            <a:endParaRPr lang="en-US" sz="1200" b="0" dirty="0"/>
          </a:p>
          <a:p>
            <a:pPr defTabSz="457200">
              <a:defRPr/>
            </a:pPr>
            <a:r>
              <a:rPr lang="en-US" sz="1200" b="0" dirty="0"/>
              <a:t>For the Figure: The process by which normal cells transform into invasive cancer cells and progress to clinically significant disease typically spans many years. The cancer process is the result of a complex interaction involving diet, nutrition and physical activity, and other lifestyle and environmental factors, with host factors that are related both to inheritance and to prior experience, possibly through epigenetic change. Such host factors influence susceptibility to cancer development, in particular related to the passage of time. This allows both opportunity to accumulate genetic damage, as well as impairment of function, for example, DNA repair processes with ageing. The interaction between the host metabolic state and dietary, nutritional, physical activity and other environmental exposures over the whole life course is critical to protection from, or susceptibility to, cancer development.</a:t>
            </a:r>
          </a:p>
          <a:p>
            <a:pPr defTabSz="457200">
              <a:defRPr/>
            </a:pPr>
            <a:r>
              <a:rPr lang="en-US" sz="1200" b="0" dirty="0"/>
              <a:t> </a:t>
            </a:r>
          </a:p>
          <a:p>
            <a:pPr marL="171450" lvl="0" indent="-171450">
              <a:buFont typeface="Arial" panose="020B0604020202020204" pitchFamily="34" charset="0"/>
              <a:buChar char="•"/>
              <a:defRPr/>
            </a:pPr>
            <a:r>
              <a:rPr lang="en-GB" sz="1200" b="0" dirty="0"/>
              <a:t>Diet, nutrition and physical activity are essential aspects of human existence. Imbalanced and inappropriate levels of these factors can disturb normal homeostasis and reduce resilience to external challenges. This may manifest in many ways, for instance as susceptibility to infections, to cardiometabolic disease or to cancer.</a:t>
            </a:r>
          </a:p>
          <a:p>
            <a:pPr marL="171450" lvl="0" indent="-171450">
              <a:buFont typeface="Arial" panose="020B0604020202020204" pitchFamily="34" charset="0"/>
              <a:buChar char="•"/>
              <a:defRPr/>
            </a:pPr>
            <a:r>
              <a:rPr lang="en-GB" sz="1200" b="0" dirty="0"/>
              <a:t>In the CUP, diet, nutrition and physical activity are taken to mean the following: </a:t>
            </a:r>
            <a:br>
              <a:rPr lang="en-GB" sz="1200" b="0" dirty="0"/>
            </a:br>
            <a:r>
              <a:rPr lang="en-GB" sz="1200" b="0" dirty="0"/>
              <a:t>Diet, the food and drink people habitually consume, including dietary patterns and individual constituent nutrients; Nutrition, the process by which organisms obtain energy and nutrients (in the form of food and drink) for growth, maintenance and repair, often marked by nutritional biomarkers and body composition (encompassing body fatness); and Physical Activity, any body movement produced by skeletal muscles that requires energy expenditure.</a:t>
            </a:r>
          </a:p>
          <a:p>
            <a:pPr marL="171450" lvl="0" indent="-171450">
              <a:buFont typeface="Arial" panose="020B0604020202020204" pitchFamily="34" charset="0"/>
              <a:buChar char="•"/>
              <a:defRPr/>
            </a:pPr>
            <a:endParaRPr lang="en-US" sz="1200" b="0" dirty="0"/>
          </a:p>
          <a:p>
            <a:pPr defTabSz="457200">
              <a:defRPr/>
            </a:pPr>
            <a:r>
              <a:rPr lang="en-US" sz="1200" b="0" dirty="0"/>
              <a:t>For the Table: Evidence is growing on how diet, nutrition, physical activity and height can influence the biological processes that underpin the development and progression of cancer. The columns in the table show the potential physiologic or metabolic impact of each exposure at the systemic level, and the molecular or cellular pathways that may be affected, which in turn may lead to one or more of the phenotypic changes that characterise cancer (hallmarks).</a:t>
            </a:r>
          </a:p>
          <a:p>
            <a:pPr defTabSz="457200">
              <a:defRPr/>
            </a:pPr>
            <a:endParaRPr lang="en-US" sz="1200" b="0" dirty="0">
              <a:solidFill>
                <a:srgbClr val="FF0000"/>
              </a:solidFill>
            </a:endParaRPr>
          </a:p>
          <a:p>
            <a:r>
              <a:rPr lang="en-US" sz="1200" b="0" dirty="0"/>
              <a:t>Emphasis on body fatness:</a:t>
            </a:r>
          </a:p>
          <a:p>
            <a:pPr marL="171450" indent="-171450">
              <a:buFont typeface="Arial" panose="020B0604020202020204" pitchFamily="34" charset="0"/>
              <a:buChar char="•"/>
            </a:pPr>
            <a:r>
              <a:rPr lang="en-US" sz="1200" b="0" dirty="0"/>
              <a:t>There are links between the hallmarks and numerous exposures studied in the Continuous Update Project, as detailed in the table. However, body fatness has been highlighted here because the evidence that greater body fatness is a cause of many cancers is very strong (12 cancers), and has grown in strength over the last 10 years (5 more cancer sites).</a:t>
            </a:r>
          </a:p>
          <a:p>
            <a:pPr marL="171450" indent="-171450">
              <a:buFont typeface="Arial" panose="020B0604020202020204" pitchFamily="34" charset="0"/>
              <a:buChar char="•"/>
            </a:pPr>
            <a:r>
              <a:rPr lang="en-US" sz="1200" b="0" dirty="0"/>
              <a:t>Obesity has been associated with a wide range of cellular and molecular processes that, when affected, can promote cancer progression and development.</a:t>
            </a:r>
          </a:p>
          <a:p>
            <a:pPr marL="171450" indent="-171450">
              <a:buFont typeface="Arial" panose="020B0604020202020204" pitchFamily="34" charset="0"/>
              <a:buChar char="•"/>
            </a:pPr>
            <a:r>
              <a:rPr lang="en-US" sz="1200" b="0" dirty="0"/>
              <a:t>Greater body fatness is associated with metabolic and endocrine abnormalities resulting in systemic effects: </a:t>
            </a:r>
            <a:r>
              <a:rPr lang="en-US" sz="1200" b="0" dirty="0" err="1"/>
              <a:t>hyperinsulinaemia</a:t>
            </a:r>
            <a:r>
              <a:rPr lang="en-US" sz="1200" b="0" dirty="0"/>
              <a:t>, increased </a:t>
            </a:r>
            <a:r>
              <a:rPr lang="en-US" sz="1200" b="0" dirty="0" err="1"/>
              <a:t>oestradiol</a:t>
            </a:r>
            <a:r>
              <a:rPr lang="en-US" sz="1200" b="0" dirty="0"/>
              <a:t> and a state of chronic inflammation. These changes are linked to promoting several hallmarks of cancer:</a:t>
            </a:r>
            <a:br>
              <a:rPr lang="en-US" sz="1200" b="0" dirty="0"/>
            </a:br>
            <a:r>
              <a:rPr lang="en-US" sz="1200" b="0" dirty="0"/>
              <a:t>- Sustained proliferative signaling, resisting cell death, activating invasion and metastasis, inducing angiogenesis, genome instability and mutation, tumour-promoting inflammation.</a:t>
            </a:r>
            <a:endParaRPr lang="en-US" sz="1200" b="0"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1" dirty="0"/>
          </a:p>
        </p:txBody>
      </p:sp>
    </p:spTree>
    <p:extLst>
      <p:ext uri="{BB962C8B-B14F-4D97-AF65-F5344CB8AC3E}">
        <p14:creationId xmlns:p14="http://schemas.microsoft.com/office/powerpoint/2010/main" val="9422547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304800"/>
            <a:ext cx="4114800" cy="3086100"/>
          </a:xfrm>
        </p:spPr>
      </p:sp>
      <p:sp>
        <p:nvSpPr>
          <p:cNvPr id="3" name="Notes Placeholder 2"/>
          <p:cNvSpPr>
            <a:spLocks noGrp="1"/>
          </p:cNvSpPr>
          <p:nvPr>
            <p:ph type="body" idx="1"/>
          </p:nvPr>
        </p:nvSpPr>
        <p:spPr>
          <a:xfrm>
            <a:off x="192503" y="3390900"/>
            <a:ext cx="6472993" cy="5753100"/>
          </a:xfrm>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b="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b="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kern="1200" dirty="0">
                <a:solidFill>
                  <a:schemeClr val="tx1"/>
                </a:solidFill>
                <a:effectLst/>
                <a:latin typeface="+mn-lt"/>
                <a:ea typeface="+mn-ea"/>
                <a:cs typeface="+mn-cs"/>
              </a:rPr>
              <a:t>Key Messages: The judgments on strength of evidence rely on predetermined criteria based on an accepted framework.</a:t>
            </a:r>
          </a:p>
          <a:p>
            <a:pPr marL="171450" indent="-171450">
              <a:buFont typeface="Arial" panose="020B0604020202020204" pitchFamily="34" charset="0"/>
              <a:buChar char="•"/>
            </a:pPr>
            <a:endParaRPr lang="en-US" sz="1400" u="sng"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400" u="sng" kern="1200" dirty="0">
              <a:solidFill>
                <a:schemeClr val="tx1"/>
              </a:solidFill>
              <a:effectLst/>
              <a:latin typeface="+mn-lt"/>
              <a:ea typeface="+mn-ea"/>
              <a:cs typeface="+mn-cs"/>
            </a:endParaRPr>
          </a:p>
          <a:p>
            <a:pPr marL="171450" indent="-171450">
              <a:buFont typeface="Arial" panose="020B0604020202020204" pitchFamily="34" charset="0"/>
              <a:buChar char="•"/>
            </a:pPr>
            <a:r>
              <a:rPr lang="en-US" sz="1400" u="sng" kern="1200" dirty="0">
                <a:solidFill>
                  <a:schemeClr val="tx1"/>
                </a:solidFill>
                <a:effectLst/>
                <a:latin typeface="+mn-lt"/>
                <a:ea typeface="+mn-ea"/>
                <a:cs typeface="+mn-cs"/>
              </a:rPr>
              <a:t>Supporting Notes</a:t>
            </a:r>
            <a:r>
              <a:rPr lang="en-US" sz="1400" u="none" kern="1200" dirty="0">
                <a:solidFill>
                  <a:schemeClr val="tx1"/>
                </a:solidFill>
                <a:effectLst/>
                <a:latin typeface="+mn-lt"/>
                <a:ea typeface="+mn-ea"/>
                <a:cs typeface="+mn-cs"/>
              </a:rPr>
              <a:t>:</a:t>
            </a:r>
            <a:r>
              <a:rPr lang="en-US" sz="1400" u="sng" kern="1200" dirty="0">
                <a:solidFill>
                  <a:schemeClr val="tx1"/>
                </a:solidFill>
                <a:effectLst/>
                <a:latin typeface="+mn-lt"/>
                <a:ea typeface="+mn-ea"/>
                <a:cs typeface="+mn-cs"/>
              </a:rPr>
              <a:t> </a:t>
            </a:r>
          </a:p>
          <a:p>
            <a:pPr marL="171450" indent="-171450">
              <a:buFont typeface="Arial" panose="020B0604020202020204" pitchFamily="34" charset="0"/>
              <a:buChar char="•"/>
            </a:pPr>
            <a:endParaRPr lang="en-US" sz="1400" u="sng" kern="1200" dirty="0">
              <a:solidFill>
                <a:schemeClr val="tx1"/>
              </a:solidFill>
              <a:effectLst/>
              <a:latin typeface="+mn-lt"/>
              <a:ea typeface="+mn-ea"/>
              <a:cs typeface="+mn-cs"/>
            </a:endParaRPr>
          </a:p>
          <a:p>
            <a:pPr marL="171450" indent="-171450">
              <a:buFont typeface="Arial" panose="020B0604020202020204" pitchFamily="34" charset="0"/>
              <a:buChar char="•"/>
            </a:pPr>
            <a:r>
              <a:rPr lang="en-US" sz="1400" kern="1200" dirty="0">
                <a:solidFill>
                  <a:schemeClr val="tx1"/>
                </a:solidFill>
                <a:effectLst/>
                <a:latin typeface="+mn-lt"/>
                <a:ea typeface="+mn-ea"/>
                <a:cs typeface="+mn-cs"/>
              </a:rPr>
              <a:t>In order to produce recommendations, causal factors need to be identified; this requires a clear, systematic and rigorous process. </a:t>
            </a:r>
          </a:p>
          <a:p>
            <a:pPr marL="171450" indent="-171450">
              <a:buFont typeface="Arial" panose="020B0604020202020204" pitchFamily="34" charset="0"/>
              <a:buChar char="•"/>
            </a:pPr>
            <a:r>
              <a:rPr lang="en-US" sz="1400" kern="1200" dirty="0">
                <a:solidFill>
                  <a:schemeClr val="tx1"/>
                </a:solidFill>
                <a:effectLst/>
                <a:latin typeface="+mn-lt"/>
                <a:ea typeface="+mn-ea"/>
                <a:cs typeface="+mn-cs"/>
              </a:rPr>
              <a:t>The majority of evidence in relation to diet, nutrition and physical activity is based on observational studies and therefore attributing causality risk is challenging. </a:t>
            </a:r>
          </a:p>
          <a:p>
            <a:pPr marL="171450" indent="-171450">
              <a:buFont typeface="Arial" panose="020B0604020202020204" pitchFamily="34" charset="0"/>
              <a:buChar char="•"/>
            </a:pPr>
            <a:r>
              <a:rPr lang="en-US" sz="1400" kern="1200" dirty="0">
                <a:solidFill>
                  <a:schemeClr val="tx1"/>
                </a:solidFill>
                <a:effectLst/>
                <a:latin typeface="+mn-lt"/>
                <a:ea typeface="+mn-ea"/>
                <a:cs typeface="+mn-cs"/>
              </a:rPr>
              <a:t>The Bradford </a:t>
            </a:r>
            <a:r>
              <a:rPr lang="en-US" sz="1400" kern="1200" baseline="0" dirty="0">
                <a:solidFill>
                  <a:schemeClr val="tx1"/>
                </a:solidFill>
                <a:effectLst/>
                <a:latin typeface="+mn-lt"/>
                <a:ea typeface="+mn-ea"/>
                <a:cs typeface="+mn-cs"/>
              </a:rPr>
              <a:t> </a:t>
            </a:r>
            <a:r>
              <a:rPr lang="en-US" sz="1400" kern="1200" dirty="0">
                <a:solidFill>
                  <a:schemeClr val="tx1"/>
                </a:solidFill>
                <a:effectLst/>
                <a:latin typeface="+mn-lt"/>
                <a:ea typeface="+mn-ea"/>
                <a:cs typeface="+mn-cs"/>
              </a:rPr>
              <a:t>Hill criteria can be applied to traditional epidemiological data as a framework for causal inference. </a:t>
            </a:r>
          </a:p>
          <a:p>
            <a:pPr marL="171450" indent="-171450">
              <a:buFont typeface="Arial" panose="020B0604020202020204" pitchFamily="34" charset="0"/>
              <a:buChar char="•"/>
            </a:pPr>
            <a:r>
              <a:rPr lang="en-US" sz="1400" kern="1200" dirty="0">
                <a:solidFill>
                  <a:schemeClr val="tx1"/>
                </a:solidFill>
                <a:effectLst/>
                <a:latin typeface="+mn-lt"/>
                <a:ea typeface="+mn-ea"/>
                <a:cs typeface="+mn-cs"/>
              </a:rPr>
              <a:t>The Bradford </a:t>
            </a:r>
            <a:r>
              <a:rPr lang="en-US" sz="1400" b="0" kern="1200" dirty="0">
                <a:solidFill>
                  <a:schemeClr val="tx1"/>
                </a:solidFill>
                <a:effectLst/>
                <a:latin typeface="+mn-lt"/>
                <a:ea typeface="+mn-ea"/>
                <a:cs typeface="+mn-cs"/>
              </a:rPr>
              <a:t>Hill </a:t>
            </a:r>
            <a:r>
              <a:rPr lang="en-US" sz="1400" kern="1200" dirty="0">
                <a:solidFill>
                  <a:schemeClr val="tx1"/>
                </a:solidFill>
                <a:effectLst/>
                <a:latin typeface="+mn-lt"/>
                <a:ea typeface="+mn-ea"/>
                <a:cs typeface="+mn-cs"/>
              </a:rPr>
              <a:t>criteria are the basis for the Continuous Update Project (CUP) systematic review analyses and the criteria for judging the evidence. </a:t>
            </a:r>
          </a:p>
          <a:p>
            <a:pPr marL="171450" indent="-171450">
              <a:buFont typeface="Arial" panose="020B0604020202020204" pitchFamily="34" charset="0"/>
              <a:buChar char="•"/>
            </a:pPr>
            <a:endParaRPr lang="en-US" sz="1400" b="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400" b="0" kern="1200" dirty="0">
                <a:solidFill>
                  <a:schemeClr val="tx1"/>
                </a:solidFill>
                <a:effectLst/>
                <a:latin typeface="+mn-lt"/>
                <a:ea typeface="+mn-ea"/>
                <a:cs typeface="+mn-cs"/>
              </a:rPr>
              <a:t>The conclusions for each cancer site or exposure are summarized within matrices, as demonstrated above. </a:t>
            </a:r>
          </a:p>
          <a:p>
            <a:pPr marL="171450" indent="-171450">
              <a:buFont typeface="Arial" panose="020B0604020202020204" pitchFamily="34" charset="0"/>
              <a:buChar char="•"/>
            </a:pPr>
            <a:r>
              <a:rPr lang="en-US" sz="1400" b="0" kern="1200" dirty="0">
                <a:solidFill>
                  <a:schemeClr val="tx1"/>
                </a:solidFill>
                <a:effectLst/>
                <a:latin typeface="+mn-lt"/>
                <a:ea typeface="+mn-ea"/>
                <a:cs typeface="+mn-cs"/>
              </a:rPr>
              <a:t>Only conclusions judged as ‘strong evidence’, in purple, are the basis for recommendations.  </a:t>
            </a:r>
          </a:p>
          <a:p>
            <a:pPr marL="171450" indent="-171450">
              <a:buFont typeface="Arial" panose="020B0604020202020204" pitchFamily="34" charset="0"/>
              <a:buChar char="•"/>
            </a:pPr>
            <a:endParaRPr lang="en-US" sz="1400" b="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400" b="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400" b="0" kern="1200" dirty="0">
                <a:solidFill>
                  <a:schemeClr val="tx1"/>
                </a:solidFill>
                <a:effectLst/>
                <a:latin typeface="+mn-lt"/>
                <a:ea typeface="+mn-ea"/>
                <a:cs typeface="+mn-cs"/>
              </a:rPr>
              <a:t>More detail on how the grading criteria was developed and applied can be found within ‘Judging the Evidence’, online at </a:t>
            </a:r>
            <a:r>
              <a:rPr lang="en-US" sz="1400" b="1" kern="1200" dirty="0" err="1">
                <a:solidFill>
                  <a:schemeClr val="tx1"/>
                </a:solidFill>
                <a:effectLst/>
                <a:latin typeface="+mn-lt"/>
                <a:ea typeface="+mn-ea"/>
                <a:cs typeface="+mn-cs"/>
              </a:rPr>
              <a:t>wcrf.org</a:t>
            </a:r>
            <a:r>
              <a:rPr lang="en-US" sz="1400" b="1" kern="1200" dirty="0">
                <a:solidFill>
                  <a:schemeClr val="tx1"/>
                </a:solidFill>
                <a:effectLst/>
                <a:latin typeface="+mn-lt"/>
                <a:ea typeface="+mn-ea"/>
                <a:cs typeface="+mn-cs"/>
              </a:rPr>
              <a:t>/judging-evidence</a:t>
            </a:r>
          </a:p>
          <a:p>
            <a:pPr marL="171450" indent="-171450">
              <a:buFont typeface="Arial" panose="020B0604020202020204" pitchFamily="34" charset="0"/>
              <a:buChar char="•"/>
            </a:pPr>
            <a:endParaRPr lang="en-US" sz="1100" b="1"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100" b="1" kern="1200" dirty="0">
              <a:solidFill>
                <a:schemeClr val="tx1"/>
              </a:solidFill>
              <a:effectLst/>
              <a:latin typeface="+mn-lt"/>
              <a:ea typeface="+mn-ea"/>
              <a:cs typeface="+mn-cs"/>
            </a:endParaRPr>
          </a:p>
          <a:p>
            <a:pPr marL="171450" indent="-171450">
              <a:buFont typeface="Arial" panose="020B0604020202020204" pitchFamily="34" charset="0"/>
              <a:buChar char="•"/>
            </a:pPr>
            <a:r>
              <a:rPr lang="en-US" sz="1100" dirty="0"/>
              <a:t>The criteria for each conclusion are:</a:t>
            </a:r>
          </a:p>
          <a:p>
            <a:pPr marL="171450" indent="-171450">
              <a:buFont typeface="Arial" panose="020B0604020202020204" pitchFamily="34" charset="0"/>
              <a:buChar char="•"/>
            </a:pPr>
            <a:endParaRPr lang="en-US" sz="1100" b="1" dirty="0"/>
          </a:p>
          <a:p>
            <a:pPr marL="285750" indent="-285750">
              <a:buFont typeface="Arial" panose="020B0604020202020204" pitchFamily="34" charset="0"/>
              <a:buChar char="•"/>
            </a:pPr>
            <a:r>
              <a:rPr lang="en-US" sz="1100" b="0" dirty="0"/>
              <a:t>Convincing (Strong Evidence) </a:t>
            </a:r>
            <a:br>
              <a:rPr lang="en-US" sz="1100" b="0" dirty="0"/>
            </a:br>
            <a:r>
              <a:rPr lang="en-US" sz="1100" b="0" i="1" dirty="0"/>
              <a:t>Evidence strong enough to support a judgement of a convincing causal (or protective) relationship, which justifies making recommendations designed to reduce the risk of cancer. The evidence is robust enough to be unlikely to be modified in the foreseeable future as new evidence accumulates. </a:t>
            </a:r>
            <a:endParaRPr lang="en-US" sz="1100" b="0" dirty="0"/>
          </a:p>
          <a:p>
            <a:pPr marL="285750" indent="-285750">
              <a:buFont typeface="Arial" panose="020B0604020202020204" pitchFamily="34" charset="0"/>
              <a:buChar char="•"/>
            </a:pPr>
            <a:r>
              <a:rPr lang="en-US" sz="1100" b="0" dirty="0"/>
              <a:t>Probable (Strong Evidence)</a:t>
            </a:r>
            <a:br>
              <a:rPr lang="en-US" sz="1100" b="0" dirty="0"/>
            </a:br>
            <a:r>
              <a:rPr lang="en-US" sz="1100" b="0" i="1" dirty="0"/>
              <a:t>Evidence strong enough to support a judgement of a probable causal (or protective) relationship, which generally justifies recommendations designed to reduce the risk of cancer. </a:t>
            </a:r>
            <a:endParaRPr lang="en-US" sz="1100" b="0" dirty="0"/>
          </a:p>
          <a:p>
            <a:pPr marL="285750" indent="-285750">
              <a:buFont typeface="Arial" panose="020B0604020202020204" pitchFamily="34" charset="0"/>
              <a:buChar char="•"/>
            </a:pPr>
            <a:r>
              <a:rPr lang="en-US" sz="1100" b="0" dirty="0"/>
              <a:t>Limited-Suggestive </a:t>
            </a:r>
            <a:br>
              <a:rPr lang="en-US" sz="1100" b="0" dirty="0"/>
            </a:br>
            <a:r>
              <a:rPr lang="en-US" sz="1100" b="0" i="1" dirty="0"/>
              <a:t>Evidence that is too limited to permit a probable or convincing causal judgement but is suggestive of a direction of effect. The evidence may be limited in amount or by methodological flaws, but shows a generally consistent direction of effect. This judgement is very rarely sufficient to justify recommendations designed to reduce the risk of cancer; any exceptions to this require special, explicit justification. </a:t>
            </a:r>
            <a:endParaRPr lang="en-US" sz="1100" b="0" dirty="0"/>
          </a:p>
          <a:p>
            <a:pPr marL="285750" indent="-285750">
              <a:buFont typeface="Arial" panose="020B0604020202020204" pitchFamily="34" charset="0"/>
              <a:buChar char="•"/>
            </a:pPr>
            <a:r>
              <a:rPr lang="en-US" sz="1100" b="0" dirty="0"/>
              <a:t>Limited-No Conclusion</a:t>
            </a:r>
            <a:br>
              <a:rPr lang="en-US" sz="1100" b="0" dirty="0"/>
            </a:br>
            <a:r>
              <a:rPr lang="en-US" sz="1100" b="0" i="1" dirty="0"/>
              <a:t>Evidence is so limited that no firm conclusion can be made. This judgement represents an entry level and is intended to allow any exposure for which there are sufficient data to warrant Panel consideration, but where insufficient evidence exists to permit a more definitive grading.</a:t>
            </a:r>
            <a:endParaRPr lang="en-US" sz="1100" b="0" dirty="0"/>
          </a:p>
          <a:p>
            <a:pPr marL="285750" indent="-285750">
              <a:buFont typeface="Arial" panose="020B0604020202020204" pitchFamily="34" charset="0"/>
              <a:buChar char="•"/>
            </a:pPr>
            <a:r>
              <a:rPr lang="en-US" sz="1100" b="0" dirty="0"/>
              <a:t>Substantial effect on risk unlikely (Strong Evidence)</a:t>
            </a:r>
            <a:br>
              <a:rPr lang="en-US" sz="1100" b="0" dirty="0"/>
            </a:br>
            <a:r>
              <a:rPr lang="en-US" sz="1100" b="0" i="1" dirty="0"/>
              <a:t>Evidence is strong enough to support a judgement that a particular food, nutrition or physical activity exposure is unlikely to have a substantial causal relation to a cancer outcome. The evidence should be robust enough to be unlikely to be modified in the foreseeable future as new evidence accumulates. </a:t>
            </a:r>
          </a:p>
          <a:p>
            <a:br>
              <a:rPr lang="en-US" sz="1100" b="0" kern="1200" dirty="0">
                <a:solidFill>
                  <a:schemeClr val="tx1"/>
                </a:solidFill>
                <a:effectLst/>
                <a:latin typeface="+mn-lt"/>
                <a:ea typeface="+mn-ea"/>
                <a:cs typeface="+mn-cs"/>
              </a:rPr>
            </a:br>
            <a:endParaRPr lang="en-US" sz="1100" b="0" dirty="0"/>
          </a:p>
        </p:txBody>
      </p:sp>
      <p:sp>
        <p:nvSpPr>
          <p:cNvPr id="4" name="Slide Number Placeholder 3"/>
          <p:cNvSpPr>
            <a:spLocks noGrp="1"/>
          </p:cNvSpPr>
          <p:nvPr>
            <p:ph type="sldNum" sz="quarter" idx="10"/>
          </p:nvPr>
        </p:nvSpPr>
        <p:spPr/>
        <p:txBody>
          <a:bodyPr/>
          <a:lstStyle/>
          <a:p>
            <a:fld id="{5467B214-8946-0B4D-B887-7F8B37BED052}" type="slidenum">
              <a:rPr lang="en-GB" smtClean="0"/>
              <a:t>12</a:t>
            </a:fld>
            <a:endParaRPr lang="en-GB" dirty="0"/>
          </a:p>
        </p:txBody>
      </p:sp>
    </p:spTree>
    <p:extLst>
      <p:ext uri="{BB962C8B-B14F-4D97-AF65-F5344CB8AC3E}">
        <p14:creationId xmlns:p14="http://schemas.microsoft.com/office/powerpoint/2010/main" val="35868811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100" b="0" dirty="0">
                <a:solidFill>
                  <a:schemeClr val="tx1"/>
                </a:solidFill>
                <a:latin typeface="+mn-lt"/>
              </a:rPr>
              <a:t>Key Messages: In spite of remaining uncertainties, evidence was sufficiently strong to draw conclusions of convincing or probable causality for a number of exposures/cancer sites</a:t>
            </a:r>
          </a:p>
          <a:p>
            <a:pPr marL="285750" indent="-285750">
              <a:buFont typeface="Arial" panose="020B0604020202020204" pitchFamily="34" charset="0"/>
              <a:buChar char="•"/>
            </a:pPr>
            <a:endParaRPr lang="en-US" sz="1100" b="0" dirty="0">
              <a:solidFill>
                <a:schemeClr val="tx1"/>
              </a:solidFill>
              <a:latin typeface="+mn-lt"/>
            </a:endParaRPr>
          </a:p>
          <a:p>
            <a:pPr marL="285750" indent="-285750">
              <a:buFont typeface="Arial" panose="020B0604020202020204" pitchFamily="34" charset="0"/>
              <a:buChar char="•"/>
            </a:pPr>
            <a:r>
              <a:rPr lang="en-US" sz="1100" b="0" u="sng" dirty="0">
                <a:solidFill>
                  <a:schemeClr val="tx1"/>
                </a:solidFill>
                <a:latin typeface="+mn-lt"/>
              </a:rPr>
              <a:t>Supporting Notes</a:t>
            </a:r>
            <a:r>
              <a:rPr lang="en-US" sz="1100" b="0" u="none" dirty="0">
                <a:solidFill>
                  <a:schemeClr val="tx1"/>
                </a:solidFill>
                <a:latin typeface="+mn-lt"/>
              </a:rPr>
              <a:t>: </a:t>
            </a:r>
            <a:r>
              <a:rPr lang="en-US" sz="1100" b="0" dirty="0">
                <a:latin typeface="+mn-lt"/>
              </a:rPr>
              <a:t>This matrix (left) </a:t>
            </a:r>
            <a:r>
              <a:rPr lang="en-US" sz="1100" b="0" dirty="0" err="1">
                <a:latin typeface="+mn-lt"/>
              </a:rPr>
              <a:t>summarises</a:t>
            </a:r>
            <a:r>
              <a:rPr lang="en-US" sz="1100" b="0" dirty="0">
                <a:latin typeface="+mn-lt"/>
              </a:rPr>
              <a:t> all the strong evidence conclusions from the CUP</a:t>
            </a:r>
            <a:r>
              <a:rPr lang="en-US" sz="1100" b="0" dirty="0">
                <a:solidFill>
                  <a:schemeClr val="tx1"/>
                </a:solidFill>
                <a:latin typeface="+mn-lt"/>
              </a:rPr>
              <a:t>. Please</a:t>
            </a:r>
            <a:r>
              <a:rPr lang="en-US" sz="1100" b="0" baseline="0" dirty="0">
                <a:solidFill>
                  <a:schemeClr val="tx1"/>
                </a:solidFill>
                <a:latin typeface="+mn-lt"/>
              </a:rPr>
              <a:t> bear in mind: </a:t>
            </a:r>
          </a:p>
          <a:p>
            <a:pPr marL="285750" marR="0" indent="-285750"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solidFill>
                  <a:schemeClr val="tx1"/>
                </a:solidFill>
                <a:latin typeface="+mn-lt"/>
              </a:rPr>
              <a:t>The Panel uses its judgements on the findings of the CUP to make the Recommendations. </a:t>
            </a:r>
            <a:endParaRPr lang="en-US" sz="1100" b="0" kern="1200" dirty="0">
              <a:solidFill>
                <a:schemeClr val="tx1"/>
              </a:solidFill>
              <a:effectLst/>
              <a:latin typeface="+mn-lt"/>
              <a:ea typeface="+mn-ea"/>
              <a:cs typeface="+mn-cs"/>
            </a:endParaRPr>
          </a:p>
          <a:p>
            <a:pPr marL="285750" marR="0" lvl="0" indent="-285750"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0" kern="1200" dirty="0">
                <a:solidFill>
                  <a:schemeClr val="tx1"/>
                </a:solidFill>
                <a:effectLst/>
                <a:latin typeface="+mn-lt"/>
                <a:ea typeface="+mn-ea"/>
                <a:cs typeface="+mn-cs"/>
              </a:rPr>
              <a:t>Each conclusion on the likely causal relationship between body fatness and weight gain and a cancer forms a part of the overall body of evidence that is considered during the process of making Cancer Prevention Recommendations. Any single conclusion does not represent a recommendation in its own right. The Cancer Prevention Recommendations are based on a synthesis of all these separate conclusions, as well as other relevant evidence.</a:t>
            </a:r>
          </a:p>
          <a:p>
            <a:pPr marL="285750" marR="0" indent="-285750"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0" kern="1200" dirty="0">
                <a:solidFill>
                  <a:schemeClr val="tx1"/>
                </a:solidFill>
                <a:effectLst/>
                <a:latin typeface="+mn-lt"/>
                <a:ea typeface="+mn-ea"/>
                <a:cs typeface="+mn-cs"/>
              </a:rPr>
              <a:t>In addition to this matrix, there is a summary of conclusions matrix available, which details all the CUP Panel’s judgments. An interactive version of this is also available online at </a:t>
            </a:r>
            <a:r>
              <a:rPr lang="en-GB" sz="1100" b="0" kern="1200" dirty="0" err="1">
                <a:solidFill>
                  <a:schemeClr val="tx1"/>
                </a:solidFill>
                <a:effectLst/>
                <a:latin typeface="+mn-lt"/>
                <a:ea typeface="+mn-ea"/>
                <a:cs typeface="+mn-cs"/>
              </a:rPr>
              <a:t>wcrf.org</a:t>
            </a:r>
            <a:r>
              <a:rPr lang="en-GB" sz="1100" b="0" kern="1200" dirty="0">
                <a:solidFill>
                  <a:schemeClr val="tx1"/>
                </a:solidFill>
                <a:effectLst/>
                <a:latin typeface="+mn-lt"/>
                <a:ea typeface="+mn-ea"/>
                <a:cs typeface="+mn-cs"/>
              </a:rPr>
              <a:t>/</a:t>
            </a:r>
            <a:r>
              <a:rPr lang="en-GB" sz="1100" b="0" kern="1200" dirty="0" err="1">
                <a:solidFill>
                  <a:schemeClr val="tx1"/>
                </a:solidFill>
                <a:effectLst/>
                <a:latin typeface="+mn-lt"/>
                <a:ea typeface="+mn-ea"/>
                <a:cs typeface="+mn-cs"/>
              </a:rPr>
              <a:t>interactivematrix</a:t>
            </a:r>
            <a:endParaRPr lang="en-US" sz="1100" b="0" dirty="0">
              <a:solidFill>
                <a:schemeClr val="tx1"/>
              </a:solidFill>
              <a:latin typeface="+mn-lt"/>
            </a:endParaRPr>
          </a:p>
          <a:p>
            <a:pPr marL="285750" indent="-285750">
              <a:buFont typeface="Wingdings" charset="2"/>
              <a:buChar char="ü"/>
            </a:pPr>
            <a:endParaRPr lang="en-US" sz="1100" b="1" dirty="0">
              <a:solidFill>
                <a:schemeClr val="tx1"/>
              </a:solidFill>
              <a:latin typeface="+mn-lt"/>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13</a:t>
            </a:fld>
            <a:endParaRPr lang="en-GB"/>
          </a:p>
        </p:txBody>
      </p:sp>
    </p:spTree>
    <p:extLst>
      <p:ext uri="{BB962C8B-B14F-4D97-AF65-F5344CB8AC3E}">
        <p14:creationId xmlns:p14="http://schemas.microsoft.com/office/powerpoint/2010/main" val="2097251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52563" y="642938"/>
            <a:ext cx="4114800" cy="3086100"/>
          </a:xfrm>
        </p:spPr>
      </p:sp>
      <p:sp>
        <p:nvSpPr>
          <p:cNvPr id="3" name="Notes Placeholder 2"/>
          <p:cNvSpPr>
            <a:spLocks noGrp="1"/>
          </p:cNvSpPr>
          <p:nvPr>
            <p:ph type="body" idx="1"/>
          </p:nvPr>
        </p:nvSpPr>
        <p:spPr>
          <a:xfrm>
            <a:off x="164306" y="3919538"/>
            <a:ext cx="6691313" cy="5224462"/>
          </a:xfrm>
        </p:spPr>
        <p:txBody>
          <a:bodyPr/>
          <a:lstStyle/>
          <a:p>
            <a:pPr marL="171450" marR="0" lvl="0" indent="-171450" algn="l">
              <a:spcBef>
                <a:spcPts val="0"/>
              </a:spcBef>
              <a:spcAft>
                <a:spcPts val="0"/>
              </a:spcAft>
              <a:buFont typeface="Arial" panose="020B0604020202020204" pitchFamily="34" charset="0"/>
              <a:buChar char="•"/>
            </a:pPr>
            <a:r>
              <a:rPr lang="en-US" sz="1100" b="1" u="none" dirty="0">
                <a:solidFill>
                  <a:schemeClr val="tx1"/>
                </a:solidFill>
                <a:latin typeface="Arial" panose="020B0604020202020204" pitchFamily="34" charset="0"/>
                <a:ea typeface="Calibri" charset="0"/>
                <a:cs typeface="Arial" panose="020B0604020202020204" pitchFamily="34" charset="0"/>
              </a:rPr>
              <a:t>Key Messages: Greatest confidence in, and effectiveness of, the Recommendations comes from applying them as an overall package. </a:t>
            </a:r>
          </a:p>
          <a:p>
            <a:pPr marL="171450" marR="0" lvl="0" indent="-171450" algn="l">
              <a:spcBef>
                <a:spcPts val="0"/>
              </a:spcBef>
              <a:spcAft>
                <a:spcPts val="0"/>
              </a:spcAft>
              <a:buFont typeface="Arial" panose="020B0604020202020204" pitchFamily="34" charset="0"/>
              <a:buChar char="•"/>
            </a:pPr>
            <a:endParaRPr lang="en-US" sz="1100" b="1" u="none" dirty="0">
              <a:solidFill>
                <a:schemeClr val="tx1"/>
              </a:solidFill>
              <a:latin typeface="Arial" panose="020B0604020202020204" pitchFamily="34" charset="0"/>
              <a:ea typeface="Calibri" charset="0"/>
              <a:cs typeface="Arial" panose="020B0604020202020204" pitchFamily="34" charset="0"/>
            </a:endParaRPr>
          </a:p>
          <a:p>
            <a:pPr marL="171450" marR="0" lvl="0" indent="-171450" algn="l">
              <a:spcBef>
                <a:spcPts val="0"/>
              </a:spcBef>
              <a:spcAft>
                <a:spcPts val="0"/>
              </a:spcAft>
              <a:buFont typeface="Arial" panose="020B0604020202020204" pitchFamily="34" charset="0"/>
              <a:buChar char="•"/>
            </a:pPr>
            <a:r>
              <a:rPr lang="en-US" sz="1100" b="0" u="sng" dirty="0">
                <a:solidFill>
                  <a:schemeClr val="tx1"/>
                </a:solidFill>
                <a:latin typeface="+mn-lt"/>
                <a:ea typeface="Calibri" charset="0"/>
                <a:cs typeface="Arial" panose="020B0604020202020204" pitchFamily="34" charset="0"/>
              </a:rPr>
              <a:t>Supporting Notes:</a:t>
            </a:r>
            <a:br>
              <a:rPr lang="en-US" sz="1100" b="0" u="sng" dirty="0">
                <a:solidFill>
                  <a:schemeClr val="tx1"/>
                </a:solidFill>
                <a:latin typeface="+mn-lt"/>
                <a:ea typeface="Calibri" charset="0"/>
                <a:cs typeface="Arial" panose="020B0604020202020204" pitchFamily="34" charset="0"/>
              </a:rPr>
            </a:br>
            <a:endParaRPr lang="en-US" sz="1100" b="0" u="sng" dirty="0">
              <a:solidFill>
                <a:schemeClr val="tx1"/>
              </a:solidFill>
              <a:latin typeface="+mn-lt"/>
              <a:ea typeface="Calibri" charset="0"/>
              <a:cs typeface="Arial" panose="020B0604020202020204" pitchFamily="34" charset="0"/>
            </a:endParaRPr>
          </a:p>
          <a:p>
            <a:pPr marL="171450" marR="0" lvl="0" indent="-171450" algn="l">
              <a:spcBef>
                <a:spcPts val="0"/>
              </a:spcBef>
              <a:spcAft>
                <a:spcPts val="0"/>
              </a:spcAft>
              <a:buFont typeface="Arial" panose="020B0604020202020204" pitchFamily="34" charset="0"/>
              <a:buChar char="•"/>
            </a:pPr>
            <a:r>
              <a:rPr lang="en-US" sz="1100" b="0" u="sng" dirty="0">
                <a:solidFill>
                  <a:schemeClr val="tx1"/>
                </a:solidFill>
                <a:latin typeface="+mn-lt"/>
                <a:ea typeface="Calibri" charset="0"/>
                <a:cs typeface="Arial" panose="020B0604020202020204" pitchFamily="34" charset="0"/>
              </a:rPr>
              <a:t>The Cancer Prevention Recommendations:</a:t>
            </a:r>
            <a:br>
              <a:rPr lang="en-US" sz="1100" b="0" u="sng" dirty="0">
                <a:solidFill>
                  <a:schemeClr val="tx1"/>
                </a:solidFill>
                <a:latin typeface="+mn-lt"/>
                <a:ea typeface="Calibri" charset="0"/>
                <a:cs typeface="Arial" panose="020B0604020202020204" pitchFamily="34" charset="0"/>
              </a:rPr>
            </a:br>
            <a:r>
              <a:rPr lang="en-US" sz="1100" b="0" dirty="0">
                <a:solidFill>
                  <a:schemeClr val="tx1"/>
                </a:solidFill>
                <a:latin typeface="+mn-lt"/>
                <a:ea typeface="Calibri" charset="0"/>
                <a:cs typeface="Arial" panose="020B0604020202020204" pitchFamily="34" charset="0"/>
              </a:rPr>
              <a:t>The 2018 Cancer Prevention Recommendations together constitute a blueprint for reducing cancer risk through changing dietary patterns, reducing alcohol consumption, increasing physical activity, promoting breastfeeding, and achieving and maintaining a healthy body weight. Together these factors represent the major modifiable risk factors for cancer after smoking. The CUP Panel uses Strong Evidence conclusions to inform the recommendations.</a:t>
            </a:r>
            <a:br>
              <a:rPr lang="en-US" sz="1100" b="0" dirty="0">
                <a:solidFill>
                  <a:schemeClr val="tx1"/>
                </a:solidFill>
                <a:latin typeface="+mn-lt"/>
                <a:cs typeface="Arial" panose="020B0604020202020204" pitchFamily="34" charset="0"/>
              </a:rPr>
            </a:br>
            <a:r>
              <a:rPr lang="en-US" sz="1100" b="0" kern="1200" dirty="0">
                <a:solidFill>
                  <a:schemeClr val="tx1"/>
                </a:solidFill>
                <a:effectLst/>
                <a:latin typeface="+mn-lt"/>
                <a:ea typeface="+mn-ea"/>
                <a:cs typeface="Arial" panose="020B0604020202020204" pitchFamily="34" charset="0"/>
              </a:rPr>
              <a:t>While following each individual Recommendation offers cancer protection benefit, most benefit is gained by treating</a:t>
            </a:r>
            <a:r>
              <a:rPr lang="en-US" sz="1100" b="0" kern="1200" baseline="0" dirty="0">
                <a:solidFill>
                  <a:schemeClr val="tx1"/>
                </a:solidFill>
                <a:effectLst/>
                <a:latin typeface="+mn-lt"/>
                <a:ea typeface="+mn-ea"/>
                <a:cs typeface="Arial" panose="020B0604020202020204" pitchFamily="34" charset="0"/>
              </a:rPr>
              <a:t> </a:t>
            </a:r>
            <a:r>
              <a:rPr lang="en-US" sz="1100" b="0" kern="1200" dirty="0">
                <a:solidFill>
                  <a:schemeClr val="tx1"/>
                </a:solidFill>
                <a:effectLst/>
                <a:latin typeface="+mn-lt"/>
                <a:ea typeface="+mn-ea"/>
                <a:cs typeface="Arial" panose="020B0604020202020204" pitchFamily="34" charset="0"/>
              </a:rPr>
              <a:t>all ten Recommendations as an integrated pattern of </a:t>
            </a:r>
            <a:r>
              <a:rPr lang="en-US" sz="1100" b="0" kern="1200" dirty="0" err="1">
                <a:solidFill>
                  <a:schemeClr val="tx1"/>
                </a:solidFill>
                <a:effectLst/>
                <a:latin typeface="+mn-lt"/>
                <a:ea typeface="+mn-ea"/>
                <a:cs typeface="Arial" panose="020B0604020202020204" pitchFamily="34" charset="0"/>
              </a:rPr>
              <a:t>behaviours</a:t>
            </a:r>
            <a:r>
              <a:rPr lang="en-US" sz="1100" b="0" kern="1200" dirty="0">
                <a:solidFill>
                  <a:schemeClr val="tx1"/>
                </a:solidFill>
                <a:effectLst/>
                <a:latin typeface="+mn-lt"/>
                <a:ea typeface="+mn-ea"/>
                <a:cs typeface="Arial" panose="020B0604020202020204" pitchFamily="34" charset="0"/>
              </a:rPr>
              <a:t> relating to diet, physical activity and other factors that can be considered as an overall package or way of life. </a:t>
            </a:r>
            <a:endParaRPr lang="en-US" sz="1100" b="0" dirty="0">
              <a:solidFill>
                <a:schemeClr val="tx1"/>
              </a:solidFill>
              <a:latin typeface="+mn-lt"/>
              <a:cs typeface="Arial" panose="020B0604020202020204" pitchFamily="34" charset="0"/>
            </a:endParaRPr>
          </a:p>
          <a:p>
            <a:pPr marL="0" marR="0" lvl="0" indent="0" algn="l">
              <a:spcBef>
                <a:spcPts val="0"/>
              </a:spcBef>
              <a:spcAft>
                <a:spcPts val="0"/>
              </a:spcAft>
              <a:buFontTx/>
              <a:buNone/>
            </a:pPr>
            <a:endParaRPr lang="en-US" sz="1100" b="0" dirty="0">
              <a:latin typeface="+mn-lt"/>
              <a:ea typeface="Calibri" charset="0"/>
              <a:cs typeface="Arial" panose="020B0604020202020204" pitchFamily="34" charset="0"/>
            </a:endParaRPr>
          </a:p>
          <a:p>
            <a:pPr marL="0" marR="0" lvl="0" indent="0" algn="l">
              <a:spcBef>
                <a:spcPts val="0"/>
              </a:spcBef>
              <a:spcAft>
                <a:spcPts val="0"/>
              </a:spcAft>
              <a:buFontTx/>
              <a:buNone/>
            </a:pPr>
            <a:r>
              <a:rPr lang="en-US" sz="1100" b="0" dirty="0">
                <a:latin typeface="+mn-lt"/>
                <a:ea typeface="Calibri" charset="0"/>
                <a:cs typeface="Arial" panose="020B0604020202020204" pitchFamily="34" charset="0"/>
              </a:rPr>
              <a:t>For more information, please see </a:t>
            </a:r>
            <a:r>
              <a:rPr lang="en-US" sz="1100" b="0" dirty="0" err="1">
                <a:latin typeface="+mn-lt"/>
                <a:ea typeface="Calibri" charset="0"/>
                <a:cs typeface="Arial" panose="020B0604020202020204" pitchFamily="34" charset="0"/>
              </a:rPr>
              <a:t>wcrf.org</a:t>
            </a:r>
            <a:r>
              <a:rPr lang="en-US" sz="1100" b="0" dirty="0">
                <a:latin typeface="+mn-lt"/>
                <a:ea typeface="Calibri" charset="0"/>
                <a:cs typeface="Arial" panose="020B0604020202020204" pitchFamily="34" charset="0"/>
              </a:rPr>
              <a:t>/cancer-prevention-recommendations</a:t>
            </a:r>
          </a:p>
          <a:p>
            <a:pPr marL="0" marR="0" lvl="0" indent="0" algn="l">
              <a:spcBef>
                <a:spcPts val="0"/>
              </a:spcBef>
              <a:spcAft>
                <a:spcPts val="0"/>
              </a:spcAft>
              <a:buFontTx/>
              <a:buNone/>
            </a:pPr>
            <a:endParaRPr lang="en-US" sz="1100" b="0" dirty="0">
              <a:solidFill>
                <a:schemeClr val="tx1"/>
              </a:solidFill>
              <a:latin typeface="+mn-lt"/>
              <a:ea typeface="Calibri" charset="0"/>
              <a:cs typeface="Arial" panose="020B0604020202020204" pitchFamily="34" charset="0"/>
            </a:endParaRPr>
          </a:p>
          <a:p>
            <a:pPr marL="171450" indent="-171450" algn="l">
              <a:buFont typeface="Arial" panose="020B0604020202020204" pitchFamily="34" charset="0"/>
              <a:buChar char="•"/>
            </a:pPr>
            <a:r>
              <a:rPr lang="en-GB" sz="1100" b="0" kern="1200" dirty="0">
                <a:solidFill>
                  <a:schemeClr val="tx1"/>
                </a:solidFill>
                <a:effectLst/>
                <a:latin typeface="+mn-lt"/>
                <a:ea typeface="+mn-ea"/>
                <a:cs typeface="Arial" panose="020B0604020202020204" pitchFamily="34" charset="0"/>
              </a:rPr>
              <a:t>Be a healthy weight: Keep your weight within the healthy range and avoid weight gain in adult life.</a:t>
            </a:r>
          </a:p>
          <a:p>
            <a:pPr marL="171450" indent="-171450" algn="l">
              <a:buFont typeface="Arial" panose="020B0604020202020204" pitchFamily="34" charset="0"/>
              <a:buChar char="•"/>
            </a:pPr>
            <a:r>
              <a:rPr lang="en-GB" sz="1100" b="0" kern="1200" dirty="0">
                <a:solidFill>
                  <a:schemeClr val="tx1"/>
                </a:solidFill>
                <a:effectLst/>
                <a:latin typeface="+mn-lt"/>
                <a:ea typeface="+mn-ea"/>
                <a:cs typeface="Arial" panose="020B0604020202020204" pitchFamily="34" charset="0"/>
              </a:rPr>
              <a:t>Be physically active: Be physically active as part of everyday life – walk more and sit less.</a:t>
            </a:r>
          </a:p>
          <a:p>
            <a:pPr marL="171450" indent="-171450" algn="l">
              <a:buFont typeface="Arial" panose="020B0604020202020204" pitchFamily="34" charset="0"/>
              <a:buChar char="•"/>
            </a:pPr>
            <a:r>
              <a:rPr lang="en-GB" sz="1100" b="0" kern="1200" dirty="0">
                <a:solidFill>
                  <a:schemeClr val="tx1"/>
                </a:solidFill>
                <a:effectLst/>
                <a:latin typeface="+mn-lt"/>
                <a:ea typeface="+mn-ea"/>
                <a:cs typeface="Arial" panose="020B0604020202020204" pitchFamily="34" charset="0"/>
              </a:rPr>
              <a:t>Eat a diet rich in wholegrains, vegetables, fruit and beans: Make wholegrains, vegetables, fruit, and pulses (legumes) such as beans and lentils a major part</a:t>
            </a:r>
            <a:br>
              <a:rPr lang="en-GB" sz="1100" b="0" kern="1200" dirty="0">
                <a:solidFill>
                  <a:schemeClr val="tx1"/>
                </a:solidFill>
                <a:effectLst/>
                <a:latin typeface="+mn-lt"/>
                <a:ea typeface="+mn-ea"/>
                <a:cs typeface="Arial" panose="020B0604020202020204" pitchFamily="34" charset="0"/>
              </a:rPr>
            </a:br>
            <a:r>
              <a:rPr lang="en-GB" sz="1100" b="0" kern="1200" dirty="0">
                <a:solidFill>
                  <a:schemeClr val="tx1"/>
                </a:solidFill>
                <a:effectLst/>
                <a:latin typeface="+mn-lt"/>
                <a:ea typeface="+mn-ea"/>
                <a:cs typeface="Arial" panose="020B0604020202020204" pitchFamily="34" charset="0"/>
              </a:rPr>
              <a:t>of your usual daily diet.</a:t>
            </a:r>
          </a:p>
          <a:p>
            <a:pPr marL="171450" indent="-171450" algn="l">
              <a:buFont typeface="Arial" panose="020B0604020202020204" pitchFamily="34" charset="0"/>
              <a:buChar char="•"/>
            </a:pPr>
            <a:r>
              <a:rPr lang="en-GB" sz="1100" b="0" kern="1200" dirty="0">
                <a:solidFill>
                  <a:schemeClr val="tx1"/>
                </a:solidFill>
                <a:effectLst/>
                <a:latin typeface="+mn-lt"/>
                <a:ea typeface="+mn-ea"/>
                <a:cs typeface="Arial" panose="020B0604020202020204" pitchFamily="34" charset="0"/>
              </a:rPr>
              <a:t>Limit consumption of ‘fast foods’ and other processed foods high in fat, starches or sugars: Limiting these foods helps control calorie intake and maintain a healthy weight.</a:t>
            </a:r>
          </a:p>
          <a:p>
            <a:pPr marL="171450" indent="-171450" algn="l">
              <a:buFont typeface="Arial" panose="020B0604020202020204" pitchFamily="34" charset="0"/>
              <a:buChar char="•"/>
            </a:pPr>
            <a:r>
              <a:rPr lang="en-GB" sz="1100" b="0" kern="1200" dirty="0">
                <a:solidFill>
                  <a:schemeClr val="tx1"/>
                </a:solidFill>
                <a:effectLst/>
                <a:latin typeface="+mn-lt"/>
                <a:ea typeface="+mn-ea"/>
                <a:cs typeface="Arial" panose="020B0604020202020204" pitchFamily="34" charset="0"/>
              </a:rPr>
              <a:t>Limit consumption of red and processed meat: Eat no more than moderate amounts of red meat, such as beef, pork and lamb. Eat little, if any, processed meat.</a:t>
            </a:r>
          </a:p>
          <a:p>
            <a:pPr marL="171450" indent="-171450" algn="l">
              <a:buFont typeface="Arial" panose="020B0604020202020204" pitchFamily="34" charset="0"/>
              <a:buChar char="•"/>
            </a:pPr>
            <a:r>
              <a:rPr lang="en-GB" sz="1100" b="0" kern="1200" dirty="0">
                <a:solidFill>
                  <a:schemeClr val="tx1"/>
                </a:solidFill>
                <a:effectLst/>
                <a:latin typeface="+mn-lt"/>
                <a:ea typeface="+mn-ea"/>
                <a:cs typeface="Arial" panose="020B0604020202020204" pitchFamily="34" charset="0"/>
              </a:rPr>
              <a:t>Limit consumption of sugar sweetened drinks: Drink mostly water and unsweetened drinks.</a:t>
            </a:r>
          </a:p>
          <a:p>
            <a:pPr marL="171450" indent="-171450" algn="l">
              <a:buFont typeface="Arial" panose="020B0604020202020204" pitchFamily="34" charset="0"/>
              <a:buChar char="•"/>
            </a:pPr>
            <a:r>
              <a:rPr lang="en-GB" sz="1100" b="0" kern="1200" dirty="0">
                <a:solidFill>
                  <a:schemeClr val="tx1"/>
                </a:solidFill>
                <a:effectLst/>
                <a:latin typeface="+mn-lt"/>
                <a:ea typeface="+mn-ea"/>
                <a:cs typeface="Arial" panose="020B0604020202020204" pitchFamily="34" charset="0"/>
              </a:rPr>
              <a:t>Limit alcohol consumption: For cancer prevention, it’s best not to drink alcohol.</a:t>
            </a:r>
          </a:p>
          <a:p>
            <a:pPr marL="171450" indent="-171450" algn="l">
              <a:buFont typeface="Arial" panose="020B0604020202020204" pitchFamily="34" charset="0"/>
              <a:buChar char="•"/>
            </a:pPr>
            <a:r>
              <a:rPr lang="en-GB" sz="1100" b="0" kern="1200" dirty="0">
                <a:solidFill>
                  <a:schemeClr val="tx1"/>
                </a:solidFill>
                <a:effectLst/>
                <a:latin typeface="+mn-lt"/>
                <a:ea typeface="+mn-ea"/>
                <a:cs typeface="Arial" panose="020B0604020202020204" pitchFamily="34" charset="0"/>
              </a:rPr>
              <a:t>Do not use supplements for cancer prevention: Aim to meet nutritional needs through diet alone.</a:t>
            </a:r>
          </a:p>
          <a:p>
            <a:pPr marL="171450" indent="-171450" algn="l">
              <a:buFont typeface="Arial" panose="020B0604020202020204" pitchFamily="34" charset="0"/>
              <a:buChar char="•"/>
            </a:pPr>
            <a:r>
              <a:rPr lang="en-GB" sz="1100" b="0" kern="1200" dirty="0">
                <a:solidFill>
                  <a:schemeClr val="tx1"/>
                </a:solidFill>
                <a:effectLst/>
                <a:latin typeface="+mn-lt"/>
                <a:ea typeface="+mn-ea"/>
                <a:cs typeface="Arial" panose="020B0604020202020204" pitchFamily="34" charset="0"/>
              </a:rPr>
              <a:t>For mothers: breastfeed your baby, if you can: Breastfeeding is good for both mother and baby.</a:t>
            </a:r>
          </a:p>
          <a:p>
            <a:pPr marL="171450" indent="-171450" algn="l">
              <a:buFont typeface="Arial" panose="020B0604020202020204" pitchFamily="34" charset="0"/>
              <a:buChar char="•"/>
            </a:pPr>
            <a:r>
              <a:rPr lang="en-GB" sz="1100" b="0" kern="1200" dirty="0">
                <a:solidFill>
                  <a:schemeClr val="tx1"/>
                </a:solidFill>
                <a:effectLst/>
                <a:latin typeface="+mn-lt"/>
                <a:ea typeface="+mn-ea"/>
                <a:cs typeface="Arial" panose="020B0604020202020204" pitchFamily="34" charset="0"/>
              </a:rPr>
              <a:t>After a cancer diagnosis: follow our Recommendations, if you can: Check with your health professional what is right for you.</a:t>
            </a:r>
          </a:p>
          <a:p>
            <a:pPr marL="171450" indent="-171450" algn="l">
              <a:buFont typeface="Arial" panose="020B0604020202020204" pitchFamily="34" charset="0"/>
              <a:buChar char="•"/>
            </a:pPr>
            <a:endParaRPr lang="en-GB" sz="1100" b="0" kern="1200" dirty="0">
              <a:solidFill>
                <a:schemeClr val="tx1"/>
              </a:solidFill>
              <a:effectLst/>
              <a:latin typeface="+mn-lt"/>
              <a:ea typeface="+mn-ea"/>
              <a:cs typeface="Arial" panose="020B0604020202020204" pitchFamily="34" charset="0"/>
            </a:endParaRPr>
          </a:p>
          <a:p>
            <a:pPr marL="0" indent="0" algn="l">
              <a:buFontTx/>
              <a:buNone/>
            </a:pPr>
            <a:r>
              <a:rPr lang="en-GB" sz="1100" b="0" u="sng" kern="1200" dirty="0">
                <a:solidFill>
                  <a:schemeClr val="tx1"/>
                </a:solidFill>
                <a:effectLst/>
                <a:latin typeface="+mn-lt"/>
                <a:ea typeface="+mn-ea"/>
                <a:cs typeface="Arial" panose="020B0604020202020204" pitchFamily="34" charset="0"/>
              </a:rPr>
              <a:t>Cancer survivors:</a:t>
            </a:r>
            <a:endParaRPr lang="en-GB" sz="1100" b="0" kern="1200" dirty="0">
              <a:solidFill>
                <a:schemeClr val="tx1"/>
              </a:solidFill>
              <a:effectLst/>
              <a:latin typeface="+mn-lt"/>
              <a:ea typeface="+mn-ea"/>
              <a:cs typeface="Arial" panose="020B0604020202020204" pitchFamily="34" charset="0"/>
            </a:endParaRPr>
          </a:p>
          <a:p>
            <a:pPr marL="171450" indent="-171450" algn="l">
              <a:buFont typeface="Arial" panose="020B0604020202020204" pitchFamily="34" charset="0"/>
              <a:buChar char="•"/>
            </a:pPr>
            <a:r>
              <a:rPr lang="en-US" sz="1100" b="0" dirty="0">
                <a:solidFill>
                  <a:schemeClr val="tx1"/>
                </a:solidFill>
                <a:latin typeface="+mn-lt"/>
                <a:cs typeface="Arial" panose="020B0604020202020204" pitchFamily="34" charset="0"/>
              </a:rPr>
              <a:t>Huge increase in number of cancer survivors. In 2012, 32.6 million people worldwide were living with a diagnosis of cancer</a:t>
            </a:r>
          </a:p>
          <a:p>
            <a:pPr marL="171450" indent="-171450" algn="l">
              <a:buFont typeface="Arial" panose="020B0604020202020204" pitchFamily="34" charset="0"/>
              <a:buChar char="•"/>
            </a:pPr>
            <a:r>
              <a:rPr lang="en-US" sz="1100" b="0" dirty="0">
                <a:solidFill>
                  <a:schemeClr val="tx1"/>
                </a:solidFill>
                <a:latin typeface="+mn-lt"/>
                <a:cs typeface="Arial" panose="020B0604020202020204" pitchFamily="34" charset="0"/>
              </a:rPr>
              <a:t>Available evidence on the effect of diet, nutrition and physical activity on risk of all-cause mortality in cancer survivors is limited, and the amount/quality of research in this area is insufficient for firm conclusions</a:t>
            </a:r>
          </a:p>
          <a:p>
            <a:pPr marL="171450" indent="-171450" algn="l">
              <a:buFont typeface="Arial" panose="020B0604020202020204" pitchFamily="34" charset="0"/>
              <a:buChar char="•"/>
            </a:pPr>
            <a:r>
              <a:rPr lang="en-US" sz="1100" b="0" dirty="0">
                <a:solidFill>
                  <a:schemeClr val="tx1"/>
                </a:solidFill>
                <a:latin typeface="+mn-lt"/>
                <a:cs typeface="Arial" panose="020B0604020202020204" pitchFamily="34" charset="0"/>
              </a:rPr>
              <a:t>Evidence from the CUP and other sources is persuasive that nutritional factors and physical activity reliably predict important outcomes. However evidence that changing factors after diagnosis will alter clinical course is limited</a:t>
            </a:r>
          </a:p>
          <a:p>
            <a:pPr marL="171450" indent="-171450" algn="l">
              <a:buFont typeface="Arial" panose="020B0604020202020204" pitchFamily="34" charset="0"/>
              <a:buChar char="•"/>
            </a:pPr>
            <a:r>
              <a:rPr lang="en-US" sz="1100" b="0" dirty="0">
                <a:solidFill>
                  <a:schemeClr val="tx1"/>
                </a:solidFill>
                <a:latin typeface="+mn-lt"/>
                <a:cs typeface="Arial" panose="020B0604020202020204" pitchFamily="34" charset="0"/>
              </a:rPr>
              <a:t>The CUP has collated and </a:t>
            </a:r>
            <a:r>
              <a:rPr lang="en-US" sz="1100" b="0" dirty="0" err="1">
                <a:solidFill>
                  <a:schemeClr val="tx1"/>
                </a:solidFill>
                <a:latin typeface="+mn-lt"/>
                <a:cs typeface="Arial" panose="020B0604020202020204" pitchFamily="34" charset="0"/>
              </a:rPr>
              <a:t>analysed</a:t>
            </a:r>
            <a:r>
              <a:rPr lang="en-US" sz="1100" b="0" dirty="0">
                <a:solidFill>
                  <a:schemeClr val="tx1"/>
                </a:solidFill>
                <a:latin typeface="+mn-lt"/>
                <a:cs typeface="Arial" panose="020B0604020202020204" pitchFamily="34" charset="0"/>
              </a:rPr>
              <a:t> evidence in Breast Cancer Survivors (see matrix)</a:t>
            </a:r>
          </a:p>
          <a:p>
            <a:pPr marL="171450" indent="-171450" algn="l">
              <a:buFont typeface="Arial" panose="020B0604020202020204" pitchFamily="34" charset="0"/>
              <a:buChar char="•"/>
            </a:pPr>
            <a:r>
              <a:rPr lang="en-US" sz="1100" b="0" dirty="0">
                <a:solidFill>
                  <a:schemeClr val="tx1"/>
                </a:solidFill>
                <a:latin typeface="+mn-lt"/>
                <a:cs typeface="Arial" panose="020B0604020202020204" pitchFamily="34" charset="0"/>
              </a:rPr>
              <a:t>The CUP panel judges that following the Cancer Prevention Recommendations is unlikely to be harmful in survivors who have finished treatment</a:t>
            </a:r>
          </a:p>
          <a:p>
            <a:pPr marL="171450" indent="-171450" algn="l">
              <a:buFont typeface="Arial" panose="020B0604020202020204" pitchFamily="34" charset="0"/>
              <a:buChar char="•"/>
            </a:pPr>
            <a:r>
              <a:rPr lang="en-US" sz="1100" b="0" dirty="0">
                <a:solidFill>
                  <a:schemeClr val="tx1"/>
                </a:solidFill>
                <a:latin typeface="+mn-lt"/>
                <a:cs typeface="Arial" panose="020B0604020202020204" pitchFamily="34" charset="0"/>
              </a:rPr>
              <a:t>Research in cancer survivors is a key future research direction WCRF hopes to address.</a:t>
            </a:r>
          </a:p>
          <a:p>
            <a:pPr marL="171450" indent="-171450" algn="l">
              <a:buFont typeface="Arial" panose="020B0604020202020204" pitchFamily="34" charset="0"/>
              <a:buChar char="•"/>
            </a:pPr>
            <a:r>
              <a:rPr lang="en-US" sz="1100" b="0" dirty="0">
                <a:solidFill>
                  <a:schemeClr val="tx1"/>
                </a:solidFill>
                <a:latin typeface="+mn-lt"/>
                <a:cs typeface="Arial" panose="020B0604020202020204" pitchFamily="34" charset="0"/>
              </a:rPr>
              <a:t>For a full review of the evidence, please see Survivors of breast and other cancers available at </a:t>
            </a:r>
            <a:r>
              <a:rPr lang="en-US" sz="1100" b="0" dirty="0" err="1">
                <a:solidFill>
                  <a:schemeClr val="tx1"/>
                </a:solidFill>
                <a:latin typeface="+mn-lt"/>
                <a:cs typeface="Arial" panose="020B0604020202020204" pitchFamily="34" charset="0"/>
              </a:rPr>
              <a:t>wcrf.org</a:t>
            </a:r>
            <a:r>
              <a:rPr lang="en-US" sz="1100" b="0" dirty="0">
                <a:solidFill>
                  <a:schemeClr val="tx1"/>
                </a:solidFill>
                <a:latin typeface="+mn-lt"/>
                <a:cs typeface="Arial" panose="020B0604020202020204" pitchFamily="34" charset="0"/>
              </a:rPr>
              <a:t>/cancer-survivors.</a:t>
            </a:r>
          </a:p>
          <a:p>
            <a:pPr marL="171450" indent="-171450" algn="l">
              <a:buFont typeface="Arial" panose="020B0604020202020204" pitchFamily="34" charset="0"/>
              <a:buChar char="•"/>
            </a:pPr>
            <a:r>
              <a:rPr lang="en-US" sz="1100" b="0" dirty="0">
                <a:solidFill>
                  <a:schemeClr val="tx1"/>
                </a:solidFill>
                <a:latin typeface="+mn-lt"/>
                <a:cs typeface="Arial" panose="020B0604020202020204" pitchFamily="34" charset="0"/>
              </a:rPr>
              <a:t>For specific evidence on breast cancer survivors, please see Breast cancer survivors report 2014 at </a:t>
            </a:r>
            <a:r>
              <a:rPr lang="en-US" sz="1100" b="0" dirty="0" err="1">
                <a:solidFill>
                  <a:schemeClr val="tx1"/>
                </a:solidFill>
                <a:latin typeface="+mn-lt"/>
                <a:cs typeface="Arial" panose="020B0604020202020204" pitchFamily="34" charset="0"/>
              </a:rPr>
              <a:t>wcrf.org</a:t>
            </a:r>
            <a:r>
              <a:rPr lang="en-US" sz="1100" b="0" dirty="0">
                <a:solidFill>
                  <a:schemeClr val="tx1"/>
                </a:solidFill>
                <a:latin typeface="+mn-lt"/>
                <a:cs typeface="Arial" panose="020B0604020202020204" pitchFamily="34" charset="0"/>
              </a:rPr>
              <a:t>/breast-cancer-survivors.</a:t>
            </a:r>
          </a:p>
          <a:p>
            <a:pPr marL="285750" indent="-285750" algn="l">
              <a:buFont typeface="Wingdings" charset="2"/>
              <a:buChar char="§"/>
            </a:pPr>
            <a:endParaRPr lang="en-US" sz="1100" b="0" dirty="0">
              <a:solidFill>
                <a:schemeClr val="tx1"/>
              </a:solidFill>
              <a:latin typeface="Arial" panose="020B0604020202020204" pitchFamily="34" charset="0"/>
              <a:ea typeface="Calibri" charset="0"/>
              <a:cs typeface="Arial" panose="020B0604020202020204" pitchFamily="34" charset="0"/>
            </a:endParaRPr>
          </a:p>
          <a:p>
            <a:pPr algn="l"/>
            <a:endParaRPr lang="en-US" sz="1100" b="0" dirty="0">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14</a:t>
            </a:fld>
            <a:endParaRPr lang="en-GB" dirty="0"/>
          </a:p>
        </p:txBody>
      </p:sp>
    </p:spTree>
    <p:extLst>
      <p:ext uri="{BB962C8B-B14F-4D97-AF65-F5344CB8AC3E}">
        <p14:creationId xmlns:p14="http://schemas.microsoft.com/office/powerpoint/2010/main" val="3684835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43025" y="228600"/>
            <a:ext cx="4114800" cy="3086100"/>
          </a:xfrm>
        </p:spPr>
      </p:sp>
      <p:sp>
        <p:nvSpPr>
          <p:cNvPr id="3" name="Notes Placeholder 2"/>
          <p:cNvSpPr>
            <a:spLocks noGrp="1"/>
          </p:cNvSpPr>
          <p:nvPr>
            <p:ph type="body" idx="1"/>
          </p:nvPr>
        </p:nvSpPr>
        <p:spPr>
          <a:xfrm>
            <a:off x="128588" y="3314700"/>
            <a:ext cx="6729412" cy="5829300"/>
          </a:xfrm>
        </p:spPr>
        <p:txBody>
          <a:bodyPr/>
          <a:lstStyle/>
          <a:p>
            <a:pPr marL="285750" indent="-285750" algn="l">
              <a:buFont typeface="Arial" panose="020B0604020202020204" pitchFamily="34" charset="0"/>
              <a:buChar char="•"/>
            </a:pPr>
            <a:r>
              <a:rPr lang="en-US" sz="1200" b="1" dirty="0">
                <a:solidFill>
                  <a:schemeClr val="tx1"/>
                </a:solidFill>
              </a:rPr>
              <a:t>Key Messages: Beyond the 10 Cancer Prevention Recommendations strong conclusions were drawn for several factors. For a variety of reasons, the Panel did not make global recommendations for them. </a:t>
            </a:r>
            <a:br>
              <a:rPr lang="en-US" sz="1100" b="1" dirty="0">
                <a:solidFill>
                  <a:schemeClr val="tx1"/>
                </a:solidFill>
              </a:rPr>
            </a:br>
            <a:endParaRPr lang="en-US" sz="1100" dirty="0">
              <a:solidFill>
                <a:schemeClr val="tx1"/>
              </a:solidFill>
            </a:endParaRPr>
          </a:p>
          <a:p>
            <a:pPr marL="285750" indent="-285750" algn="l">
              <a:buFont typeface="Arial" panose="020B0604020202020204" pitchFamily="34" charset="0"/>
              <a:buChar char="•"/>
            </a:pPr>
            <a:r>
              <a:rPr lang="en-US" sz="1200" b="0" u="sng" dirty="0">
                <a:solidFill>
                  <a:schemeClr val="tx1"/>
                </a:solidFill>
              </a:rPr>
              <a:t>Supporting Notes</a:t>
            </a:r>
            <a:r>
              <a:rPr lang="en-US" sz="1200" b="0" u="none" dirty="0">
                <a:solidFill>
                  <a:schemeClr val="tx1"/>
                </a:solidFill>
              </a:rPr>
              <a:t>: </a:t>
            </a:r>
            <a:r>
              <a:rPr lang="en-US" sz="1200" b="0" dirty="0">
                <a:solidFill>
                  <a:schemeClr val="tx1"/>
                </a:solidFill>
              </a:rPr>
              <a:t>Some findings of the CUP are not suitable for inclusion in the global Recommendations even though evidence is judged to be strong. For example, the evidence may relate to foods or drinks that are relevant only in discrete geographical locations or to a public health issue that most people cannot influence themselves. In addition, sometimes a food or nutrient may affect the risk of different diseases in opposite directions, or information on dose may be inadequate, meaning it is not appropriate to make a recommendation. For more detail, please see </a:t>
            </a:r>
            <a:r>
              <a:rPr lang="en-US" sz="1200" b="0" dirty="0" err="1">
                <a:solidFill>
                  <a:schemeClr val="tx1"/>
                </a:solidFill>
              </a:rPr>
              <a:t>wcrf.org</a:t>
            </a:r>
            <a:r>
              <a:rPr lang="en-US" sz="1200" b="0" dirty="0">
                <a:solidFill>
                  <a:schemeClr val="tx1"/>
                </a:solidFill>
              </a:rPr>
              <a:t>/cancer-prevention-recommendations</a:t>
            </a:r>
          </a:p>
          <a:p>
            <a:pPr marL="285750" indent="-285750" algn="l">
              <a:buFont typeface="Arial" panose="020B0604020202020204" pitchFamily="34" charset="0"/>
              <a:buChar char="•"/>
            </a:pPr>
            <a:endParaRPr lang="en-US" sz="1200" b="0" kern="1200" dirty="0">
              <a:solidFill>
                <a:schemeClr val="tx1"/>
              </a:solidFill>
              <a:effectLst/>
              <a:latin typeface="+mn-lt"/>
              <a:ea typeface="+mn-ea"/>
              <a:cs typeface="+mn-cs"/>
            </a:endParaRPr>
          </a:p>
          <a:p>
            <a:pPr marL="171450" indent="-171450" algn="l">
              <a:buFont typeface="Arial" panose="020B0604020202020204" pitchFamily="34" charset="0"/>
              <a:buChar char="•"/>
            </a:pPr>
            <a:r>
              <a:rPr lang="en-US" sz="1200" b="0" u="sng" kern="1200" dirty="0">
                <a:solidFill>
                  <a:schemeClr val="tx1"/>
                </a:solidFill>
                <a:effectLst/>
                <a:latin typeface="+mn-lt"/>
                <a:ea typeface="+mn-ea"/>
                <a:cs typeface="+mn-cs"/>
              </a:rPr>
              <a:t>Issues of public health significance</a:t>
            </a:r>
            <a:r>
              <a:rPr lang="en-US" sz="1200" b="0" u="none"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 These are factors outside the control of individual people.</a:t>
            </a:r>
          </a:p>
          <a:p>
            <a:pPr marL="171450" indent="-171450" algn="l">
              <a:buFont typeface="Arial" panose="020B0604020202020204" pitchFamily="34" charset="0"/>
              <a:buChar char="•"/>
            </a:pPr>
            <a:r>
              <a:rPr lang="en-US" sz="1200" b="0" kern="1200" dirty="0">
                <a:solidFill>
                  <a:schemeClr val="tx1"/>
                </a:solidFill>
                <a:effectLst/>
                <a:latin typeface="+mn-lt"/>
                <a:ea typeface="+mn-ea"/>
                <a:cs typeface="+mn-cs"/>
              </a:rPr>
              <a:t>Height and Birthweight</a:t>
            </a:r>
          </a:p>
          <a:p>
            <a:pPr marL="628650" lvl="1" indent="-171450" algn="l">
              <a:buFont typeface="Arial" panose="020B0604020202020204" pitchFamily="34" charset="0"/>
              <a:buChar char="•"/>
            </a:pPr>
            <a:r>
              <a:rPr lang="en-US" sz="1200" b="0" kern="1200" dirty="0">
                <a:solidFill>
                  <a:schemeClr val="tx1"/>
                </a:solidFill>
                <a:effectLst/>
                <a:latin typeface="+mn-lt"/>
                <a:ea typeface="+mn-ea"/>
                <a:cs typeface="+mn-cs"/>
              </a:rPr>
              <a:t>Height and Birthweight are not subject to a Recommendation for several reasons: </a:t>
            </a:r>
          </a:p>
          <a:p>
            <a:pPr marL="628650" lvl="1" indent="-171450" algn="l">
              <a:buFont typeface="Arial" panose="020B0604020202020204" pitchFamily="34" charset="0"/>
              <a:buChar char="•"/>
            </a:pPr>
            <a:r>
              <a:rPr lang="en-US" sz="1200" b="0" kern="1200" dirty="0">
                <a:solidFill>
                  <a:schemeClr val="tx1"/>
                </a:solidFill>
                <a:effectLst/>
                <a:latin typeface="+mn-lt"/>
                <a:ea typeface="+mn-ea"/>
                <a:cs typeface="+mn-cs"/>
              </a:rPr>
              <a:t>To date, growth standards have not taken into account the lifelong risk of NCDs, including cancer, as policies and </a:t>
            </a:r>
            <a:r>
              <a:rPr lang="en-US" sz="1200" b="0" kern="1200" dirty="0" err="1">
                <a:solidFill>
                  <a:schemeClr val="tx1"/>
                </a:solidFill>
                <a:effectLst/>
                <a:latin typeface="+mn-lt"/>
                <a:ea typeface="+mn-ea"/>
                <a:cs typeface="+mn-cs"/>
              </a:rPr>
              <a:t>programmes</a:t>
            </a:r>
            <a:r>
              <a:rPr lang="en-US" sz="1200" b="0" kern="1200" dirty="0">
                <a:solidFill>
                  <a:schemeClr val="tx1"/>
                </a:solidFill>
                <a:effectLst/>
                <a:latin typeface="+mn-lt"/>
                <a:ea typeface="+mn-ea"/>
                <a:cs typeface="+mn-cs"/>
              </a:rPr>
              <a:t> have focused on the need to provide adequate nutrition to prevent stunting (which remains an important issue for some parts of the world).  In adulthood there is no way to modify these factors. </a:t>
            </a:r>
          </a:p>
          <a:p>
            <a:pPr marL="628650" lvl="1" indent="-171450" algn="l">
              <a:buFont typeface="Arial" panose="020B0604020202020204" pitchFamily="34" charset="0"/>
              <a:buChar char="•"/>
            </a:pPr>
            <a:r>
              <a:rPr lang="en-US" sz="1200" b="0" kern="1200" dirty="0">
                <a:solidFill>
                  <a:schemeClr val="tx1"/>
                </a:solidFill>
                <a:effectLst/>
                <a:latin typeface="+mn-lt"/>
                <a:ea typeface="+mn-ea"/>
                <a:cs typeface="+mn-cs"/>
              </a:rPr>
              <a:t> A better understanding of the developmental factors that underpin the association between greater growth and cancer risk is needed</a:t>
            </a:r>
          </a:p>
          <a:p>
            <a:pPr marL="171450" indent="-171450" algn="l">
              <a:buFont typeface="Arial" panose="020B0604020202020204" pitchFamily="34" charset="0"/>
              <a:buChar char="•"/>
            </a:pPr>
            <a:r>
              <a:rPr lang="en-US" sz="1200" b="0" kern="1200" dirty="0">
                <a:solidFill>
                  <a:schemeClr val="tx1"/>
                </a:solidFill>
                <a:effectLst/>
                <a:latin typeface="+mn-lt"/>
                <a:ea typeface="+mn-ea"/>
                <a:cs typeface="+mn-cs"/>
              </a:rPr>
              <a:t>Arsenic: </a:t>
            </a:r>
            <a:r>
              <a:rPr lang="en-GB" sz="1200" b="0" kern="1200" dirty="0">
                <a:solidFill>
                  <a:schemeClr val="tx1"/>
                </a:solidFill>
                <a:effectLst/>
                <a:latin typeface="+mn-lt"/>
                <a:ea typeface="+mn-ea"/>
                <a:cs typeface="+mn-cs"/>
              </a:rPr>
              <a:t>There is convincing evidence that consumption of arsenic in drinking water is a cause of lung  cancer</a:t>
            </a:r>
          </a:p>
          <a:p>
            <a:pPr lvl="1" algn="l"/>
            <a:r>
              <a:rPr lang="en-GB" sz="1200" b="0" kern="1200" dirty="0">
                <a:solidFill>
                  <a:schemeClr val="tx1"/>
                </a:solidFill>
                <a:effectLst/>
                <a:latin typeface="+mn-lt"/>
                <a:ea typeface="+mn-ea"/>
                <a:cs typeface="+mn-cs"/>
              </a:rPr>
              <a:t>    Consumption of arsenic in drinking water is probably a cause of bladder and skin cancer.</a:t>
            </a:r>
            <a:endParaRPr lang="en-US" sz="1200" b="0" kern="1200" dirty="0">
              <a:solidFill>
                <a:schemeClr val="tx1"/>
              </a:solidFill>
              <a:effectLst/>
              <a:latin typeface="+mn-lt"/>
              <a:ea typeface="+mn-ea"/>
              <a:cs typeface="+mn-cs"/>
            </a:endParaRPr>
          </a:p>
          <a:p>
            <a:pPr marL="171450" indent="-171450" algn="l">
              <a:buFont typeface="Arial" panose="020B0604020202020204" pitchFamily="34" charset="0"/>
              <a:buChar char="•"/>
            </a:pPr>
            <a:r>
              <a:rPr lang="en-US" sz="1200" b="0" kern="1200" dirty="0">
                <a:solidFill>
                  <a:schemeClr val="tx1"/>
                </a:solidFill>
                <a:effectLst/>
                <a:latin typeface="+mn-lt"/>
                <a:ea typeface="+mn-ea"/>
                <a:cs typeface="+mn-cs"/>
              </a:rPr>
              <a:t>Aflatoxins: </a:t>
            </a:r>
            <a:r>
              <a:rPr lang="en-GB" sz="1200" b="0" kern="1200" dirty="0">
                <a:solidFill>
                  <a:schemeClr val="tx1"/>
                </a:solidFill>
                <a:effectLst/>
                <a:latin typeface="+mn-lt"/>
                <a:ea typeface="+mn-ea"/>
                <a:cs typeface="+mn-cs"/>
              </a:rPr>
              <a:t>There is convincing evidence that higher consumption of aflatoxin-contaminated foods is a convincing cause of liver cancer</a:t>
            </a:r>
          </a:p>
          <a:p>
            <a:pPr marL="171450" indent="-171450" algn="l">
              <a:buFont typeface="Arial" panose="020B0604020202020204" pitchFamily="34" charset="0"/>
              <a:buChar char="•"/>
            </a:pPr>
            <a:endParaRPr lang="en-GB" sz="1200" b="0" dirty="0"/>
          </a:p>
          <a:p>
            <a:pPr marL="285750" indent="-285750" algn="l">
              <a:buFont typeface="Arial" panose="020B0604020202020204" pitchFamily="34" charset="0"/>
              <a:buChar char="•"/>
            </a:pPr>
            <a:r>
              <a:rPr lang="en-US" sz="1200" b="0" u="sng" dirty="0">
                <a:solidFill>
                  <a:schemeClr val="tx1"/>
                </a:solidFill>
              </a:rPr>
              <a:t>Issues relevant only in specific parts of the world</a:t>
            </a:r>
          </a:p>
          <a:p>
            <a:pPr marL="285750" indent="-285750" algn="l">
              <a:buFont typeface="Arial" panose="020B0604020202020204" pitchFamily="34" charset="0"/>
              <a:buChar char="•"/>
            </a:pPr>
            <a:r>
              <a:rPr lang="en-US" sz="1200" b="0" dirty="0">
                <a:solidFill>
                  <a:schemeClr val="tx1"/>
                </a:solidFill>
              </a:rPr>
              <a:t>Mate</a:t>
            </a:r>
            <a:r>
              <a:rPr lang="en-US" sz="1200" b="0" dirty="0"/>
              <a:t>: </a:t>
            </a:r>
            <a:r>
              <a:rPr lang="en-GB" sz="1200" b="0" kern="1200" dirty="0">
                <a:solidFill>
                  <a:schemeClr val="tx1"/>
                </a:solidFill>
                <a:effectLst/>
                <a:latin typeface="+mn-lt"/>
                <a:ea typeface="+mn-ea"/>
                <a:cs typeface="+mn-cs"/>
              </a:rPr>
              <a:t>Consumption of mate, as drunk in the traditional style in South America, is probably a cause of oesophageal squamous cell carcinoma.</a:t>
            </a:r>
            <a:endParaRPr lang="en-US" sz="1200" b="0" dirty="0">
              <a:solidFill>
                <a:schemeClr val="tx1"/>
              </a:solidFill>
            </a:endParaRPr>
          </a:p>
          <a:p>
            <a:pPr lvl="1" algn="l"/>
            <a:r>
              <a:rPr lang="en-US" sz="1200" b="0" dirty="0">
                <a:solidFill>
                  <a:schemeClr val="tx1"/>
                </a:solidFill>
              </a:rPr>
              <a:t>     For cancer prevention, do not consume mate as drunk scalding hot in the traditional style of South America. </a:t>
            </a:r>
          </a:p>
          <a:p>
            <a:pPr marL="285750" indent="-285750" algn="l">
              <a:buFont typeface="Arial" panose="020B0604020202020204" pitchFamily="34" charset="0"/>
              <a:buChar char="•"/>
            </a:pPr>
            <a:r>
              <a:rPr lang="en-US" sz="1200" b="0" dirty="0">
                <a:solidFill>
                  <a:schemeClr val="tx1"/>
                </a:solidFill>
              </a:rPr>
              <a:t>Foods preserved by salting: </a:t>
            </a:r>
            <a:r>
              <a:rPr lang="en-GB" sz="1200" b="0" kern="1200" dirty="0">
                <a:solidFill>
                  <a:schemeClr val="tx1"/>
                </a:solidFill>
                <a:effectLst/>
                <a:latin typeface="+mn-lt"/>
                <a:ea typeface="+mn-ea"/>
                <a:cs typeface="+mn-cs"/>
              </a:rPr>
              <a:t>Consumption of foods preserved by salting (including salt-preserved vegetables, fish and foods in general) is probably a cause of stomach cancer. </a:t>
            </a:r>
            <a:br>
              <a:rPr lang="en-GB" sz="1200" b="0" kern="1200" dirty="0">
                <a:solidFill>
                  <a:schemeClr val="tx1"/>
                </a:solidFill>
                <a:effectLst/>
                <a:latin typeface="+mn-lt"/>
                <a:ea typeface="+mn-ea"/>
                <a:cs typeface="+mn-cs"/>
              </a:rPr>
            </a:br>
            <a:r>
              <a:rPr lang="en-US" sz="1200" b="0" dirty="0">
                <a:solidFill>
                  <a:schemeClr val="tx1"/>
                </a:solidFill>
              </a:rPr>
              <a:t>Do not consume salt-preserved, salted, or salty foods. </a:t>
            </a:r>
            <a:br>
              <a:rPr lang="en-US" sz="1200" b="0" dirty="0">
                <a:solidFill>
                  <a:schemeClr val="tx1"/>
                </a:solidFill>
              </a:rPr>
            </a:br>
            <a:r>
              <a:rPr lang="en-US" sz="1200" b="0" dirty="0">
                <a:solidFill>
                  <a:schemeClr val="tx1"/>
                </a:solidFill>
              </a:rPr>
              <a:t>Preserve foods without using salt.</a:t>
            </a:r>
          </a:p>
          <a:p>
            <a:pPr marL="285750" indent="-285750" algn="l">
              <a:buFont typeface="Arial" panose="020B0604020202020204" pitchFamily="34" charset="0"/>
              <a:buChar char="•"/>
            </a:pPr>
            <a:r>
              <a:rPr lang="en-US" sz="1200" b="0" dirty="0">
                <a:solidFill>
                  <a:schemeClr val="tx1"/>
                </a:solidFill>
              </a:rPr>
              <a:t>Cantonese-style salted fish: </a:t>
            </a:r>
            <a:r>
              <a:rPr lang="en-GB" sz="1200" b="0" kern="1200" dirty="0">
                <a:solidFill>
                  <a:schemeClr val="tx1"/>
                </a:solidFill>
                <a:effectLst/>
                <a:latin typeface="+mn-lt"/>
                <a:ea typeface="+mn-ea"/>
                <a:cs typeface="+mn-cs"/>
              </a:rPr>
              <a:t>Consumption of Cantonese-style salted fish is probably a cause of nasopharyngeal cancer.</a:t>
            </a:r>
            <a:br>
              <a:rPr lang="en-GB" sz="1200" b="0" kern="1200" dirty="0">
                <a:solidFill>
                  <a:schemeClr val="tx1"/>
                </a:solidFill>
                <a:effectLst/>
                <a:latin typeface="+mn-lt"/>
                <a:ea typeface="+mn-ea"/>
                <a:cs typeface="+mn-cs"/>
              </a:rPr>
            </a:br>
            <a:r>
              <a:rPr lang="en-US" sz="1200" b="0" dirty="0">
                <a:solidFill>
                  <a:schemeClr val="tx1"/>
                </a:solidFill>
              </a:rPr>
              <a:t>Do not consume Cantonese-style salted fish. </a:t>
            </a:r>
            <a:br>
              <a:rPr lang="en-US" sz="1200" b="0" dirty="0">
                <a:solidFill>
                  <a:schemeClr val="tx1"/>
                </a:solidFill>
              </a:rPr>
            </a:br>
            <a:r>
              <a:rPr lang="en-US" sz="1200" b="0" dirty="0">
                <a:solidFill>
                  <a:schemeClr val="tx1"/>
                </a:solidFill>
              </a:rPr>
              <a:t>Do not feed fish prepared in this way to children. </a:t>
            </a:r>
          </a:p>
          <a:p>
            <a:pPr marL="285750" indent="-285750" algn="l">
              <a:buFont typeface="Arial" panose="020B0604020202020204" pitchFamily="34" charset="0"/>
              <a:buChar char="•"/>
            </a:pPr>
            <a:endParaRPr lang="en-US" sz="1200" b="0" kern="1200" dirty="0">
              <a:solidFill>
                <a:schemeClr val="tx1"/>
              </a:solidFill>
              <a:effectLst/>
              <a:latin typeface="+mn-lt"/>
              <a:ea typeface="+mn-ea"/>
              <a:cs typeface="+mn-cs"/>
            </a:endParaRPr>
          </a:p>
          <a:p>
            <a:pPr marL="171450" indent="-171450" algn="l">
              <a:buFont typeface="Arial" panose="020B0604020202020204" pitchFamily="34" charset="0"/>
              <a:buChar char="•"/>
            </a:pPr>
            <a:r>
              <a:rPr lang="en-GB" sz="1200" b="0" u="sng" dirty="0">
                <a:solidFill>
                  <a:schemeClr val="tx1"/>
                </a:solidFill>
              </a:rPr>
              <a:t>Issues of inadequate information</a:t>
            </a:r>
          </a:p>
          <a:p>
            <a:pPr marL="171450" indent="-171450" algn="l">
              <a:buFont typeface="Arial" panose="020B0604020202020204" pitchFamily="34" charset="0"/>
              <a:buChar char="•"/>
            </a:pPr>
            <a:r>
              <a:rPr lang="en-GB" sz="1200" b="0" dirty="0">
                <a:solidFill>
                  <a:schemeClr val="tx1"/>
                </a:solidFill>
              </a:rPr>
              <a:t>Coffee: </a:t>
            </a:r>
            <a:r>
              <a:rPr lang="en-GB" sz="1200" b="0" kern="1200" dirty="0">
                <a:solidFill>
                  <a:schemeClr val="tx1"/>
                </a:solidFill>
                <a:effectLst/>
                <a:latin typeface="+mn-lt"/>
                <a:ea typeface="+mn-ea"/>
                <a:cs typeface="+mn-cs"/>
              </a:rPr>
              <a:t>Consumption of coffee probably protects against liver cancer and endometrial cancer.</a:t>
            </a:r>
            <a:br>
              <a:rPr lang="en-GB" sz="1200" b="0" kern="1200" dirty="0">
                <a:solidFill>
                  <a:schemeClr val="tx1"/>
                </a:solidFill>
                <a:effectLst/>
                <a:latin typeface="+mn-lt"/>
                <a:ea typeface="+mn-ea"/>
                <a:cs typeface="+mn-cs"/>
              </a:rPr>
            </a:br>
            <a:r>
              <a:rPr lang="en-GB" sz="1200" b="0" kern="1200" dirty="0">
                <a:solidFill>
                  <a:schemeClr val="tx1"/>
                </a:solidFill>
                <a:effectLst/>
                <a:latin typeface="+mn-lt"/>
                <a:ea typeface="+mn-ea"/>
                <a:cs typeface="+mn-cs"/>
              </a:rPr>
              <a:t>For liver cancer, no threshold was identified, and no evidence was found regarding specific components of coffee that might be responsible for the decreased risk. For endometrial cancer, the effect was observed for both caffeinated and decaffeinated coffee and could not be attributed to caffeine.</a:t>
            </a:r>
          </a:p>
          <a:p>
            <a:pPr marL="171450" indent="-171450" algn="l">
              <a:buFont typeface="Arial" panose="020B0604020202020204" pitchFamily="34" charset="0"/>
              <a:buChar char="•"/>
            </a:pPr>
            <a:r>
              <a:rPr lang="en-GB" sz="1200" b="0" kern="1200" dirty="0">
                <a:solidFill>
                  <a:schemeClr val="tx1"/>
                </a:solidFill>
                <a:effectLst/>
                <a:latin typeface="+mn-lt"/>
                <a:ea typeface="+mn-ea"/>
                <a:cs typeface="+mn-cs"/>
              </a:rPr>
              <a:t>‘Mediterranean type’ dietary pattern: Many studies have included a measure of adherence to the so-called ‘Mediterranean type’ dietary pattern. However, although there are recognised scores for quantifying adherence to such a diet, it is unclear exactly what such a diet comprises. It generally describes a diet rich in fruit, vegetables and unrefined olive oil, with modest amounts of meat and dairy, and some fish and wine.</a:t>
            </a:r>
            <a:br>
              <a:rPr lang="en-GB" sz="1200" b="0" kern="1200" dirty="0">
                <a:solidFill>
                  <a:schemeClr val="tx1"/>
                </a:solidFill>
                <a:effectLst/>
                <a:latin typeface="+mn-lt"/>
                <a:ea typeface="+mn-ea"/>
                <a:cs typeface="+mn-cs"/>
              </a:rPr>
            </a:br>
            <a:r>
              <a:rPr lang="en-GB" sz="1200" b="0" kern="1200" dirty="0">
                <a:solidFill>
                  <a:schemeClr val="tx1"/>
                </a:solidFill>
                <a:effectLst/>
                <a:latin typeface="+mn-lt"/>
                <a:ea typeface="+mn-ea"/>
                <a:cs typeface="+mn-cs"/>
              </a:rPr>
              <a:t>The Panel considered this type of diet as one example of an approach to meeting the Recommendations.</a:t>
            </a:r>
          </a:p>
          <a:p>
            <a:pPr marL="171450" indent="-171450" algn="l">
              <a:buFont typeface="Arial" panose="020B0604020202020204" pitchFamily="34" charset="0"/>
              <a:buChar char="•"/>
            </a:pPr>
            <a:endParaRPr lang="en-GB" sz="1200" b="0" kern="1200" dirty="0">
              <a:solidFill>
                <a:schemeClr val="tx1"/>
              </a:solidFill>
              <a:effectLst/>
              <a:latin typeface="+mn-lt"/>
              <a:ea typeface="+mn-ea"/>
              <a:cs typeface="+mn-cs"/>
            </a:endParaRPr>
          </a:p>
          <a:p>
            <a:pPr marL="171450" indent="-171450" algn="l">
              <a:buFont typeface="Arial" panose="020B0604020202020204" pitchFamily="34" charset="0"/>
              <a:buChar char="•"/>
            </a:pPr>
            <a:r>
              <a:rPr lang="en-GB" sz="1200" b="0" u="sng" kern="1200" dirty="0">
                <a:solidFill>
                  <a:schemeClr val="tx1"/>
                </a:solidFill>
                <a:effectLst/>
                <a:latin typeface="+mn-lt"/>
                <a:ea typeface="+mn-ea"/>
                <a:cs typeface="+mn-cs"/>
              </a:rPr>
              <a:t>Issues on which the evidence is divergent between cancer sites</a:t>
            </a:r>
          </a:p>
          <a:p>
            <a:pPr marL="171450" indent="-171450" algn="l">
              <a:buFont typeface="Arial" panose="020B0604020202020204" pitchFamily="34" charset="0"/>
              <a:buChar char="•"/>
            </a:pPr>
            <a:r>
              <a:rPr lang="en-GB" sz="1200" b="0" kern="1200" dirty="0">
                <a:solidFill>
                  <a:schemeClr val="tx1"/>
                </a:solidFill>
                <a:effectLst/>
                <a:latin typeface="+mn-lt"/>
                <a:ea typeface="+mn-ea"/>
                <a:cs typeface="+mn-cs"/>
              </a:rPr>
              <a:t>Dairy: For some exposures, where the Panel judged there to be strong evidence of an effect on risk of one or more cancers, there was evidence of an opposite effect on another cancer or other disease. In these circumstances, a general recommendation is inappropriate. For example, diary products.</a:t>
            </a:r>
            <a:br>
              <a:rPr lang="en-GB" sz="1200" b="0" kern="1200" dirty="0">
                <a:solidFill>
                  <a:schemeClr val="tx1"/>
                </a:solidFill>
                <a:effectLst/>
                <a:latin typeface="+mn-lt"/>
                <a:ea typeface="+mn-ea"/>
                <a:cs typeface="+mn-cs"/>
              </a:rPr>
            </a:br>
            <a:r>
              <a:rPr lang="en-GB" sz="1200" b="0" kern="1200" dirty="0">
                <a:solidFill>
                  <a:schemeClr val="tx1"/>
                </a:solidFill>
                <a:effectLst/>
                <a:latin typeface="+mn-lt"/>
                <a:ea typeface="+mn-ea"/>
                <a:cs typeface="+mn-cs"/>
              </a:rPr>
              <a:t>Consumption of dairy products probably protects against colorectal cancer </a:t>
            </a:r>
            <a:br>
              <a:rPr lang="en-GB" sz="1200" b="0" kern="1200" dirty="0">
                <a:solidFill>
                  <a:schemeClr val="tx1"/>
                </a:solidFill>
                <a:effectLst/>
                <a:latin typeface="+mn-lt"/>
                <a:ea typeface="+mn-ea"/>
                <a:cs typeface="+mn-cs"/>
              </a:rPr>
            </a:br>
            <a:r>
              <a:rPr lang="en-GB" sz="1200" b="0" kern="1200" dirty="0">
                <a:solidFill>
                  <a:schemeClr val="tx1"/>
                </a:solidFill>
                <a:effectLst/>
                <a:latin typeface="+mn-lt"/>
                <a:ea typeface="+mn-ea"/>
                <a:cs typeface="+mn-cs"/>
              </a:rPr>
              <a:t>Consumption of calcium supplements probably protects against colorectal cancer.</a:t>
            </a:r>
            <a:br>
              <a:rPr lang="en-GB" sz="1200" b="0" kern="1200" dirty="0">
                <a:solidFill>
                  <a:schemeClr val="tx1"/>
                </a:solidFill>
                <a:effectLst/>
                <a:latin typeface="+mn-lt"/>
                <a:ea typeface="+mn-ea"/>
                <a:cs typeface="+mn-cs"/>
              </a:rPr>
            </a:br>
            <a:r>
              <a:rPr lang="en-GB" sz="1200" b="0" kern="1200" dirty="0">
                <a:solidFill>
                  <a:schemeClr val="tx1"/>
                </a:solidFill>
                <a:effectLst/>
                <a:latin typeface="+mn-lt"/>
                <a:ea typeface="+mn-ea"/>
                <a:cs typeface="+mn-cs"/>
              </a:rPr>
              <a:t>There is also limited but suggestive evidence that consumption of dairy products might increase the risk of prostate cancer.</a:t>
            </a:r>
          </a:p>
          <a:p>
            <a:pPr marL="742950" lvl="1" indent="-285750" algn="l">
              <a:buFont typeface="Arial" panose="020B0604020202020204" pitchFamily="34" charset="0"/>
              <a:buChar char="•"/>
            </a:pPr>
            <a:endParaRPr lang="en-GB" sz="800" kern="1200" dirty="0">
              <a:solidFill>
                <a:schemeClr val="tx1"/>
              </a:solidFill>
              <a:effectLst/>
              <a:latin typeface="+mn-lt"/>
              <a:ea typeface="+mn-ea"/>
              <a:cs typeface="+mn-cs"/>
            </a:endParaRPr>
          </a:p>
          <a:p>
            <a:pPr marL="171450" indent="-171450" algn="l">
              <a:buFont typeface="Arial" panose="020B0604020202020204" pitchFamily="34" charset="0"/>
              <a:buChar char="•"/>
            </a:pPr>
            <a:endParaRPr lang="en-US" sz="10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15</a:t>
            </a:fld>
            <a:endParaRPr lang="en-GB"/>
          </a:p>
        </p:txBody>
      </p:sp>
    </p:spTree>
    <p:extLst>
      <p:ext uri="{BB962C8B-B14F-4D97-AF65-F5344CB8AC3E}">
        <p14:creationId xmlns:p14="http://schemas.microsoft.com/office/powerpoint/2010/main" val="1222413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16</a:t>
            </a:fld>
            <a:endParaRPr lang="en-GB"/>
          </a:p>
        </p:txBody>
      </p:sp>
    </p:spTree>
    <p:extLst>
      <p:ext uri="{BB962C8B-B14F-4D97-AF65-F5344CB8AC3E}">
        <p14:creationId xmlns:p14="http://schemas.microsoft.com/office/powerpoint/2010/main" val="1050328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1" dirty="0">
                <a:latin typeface="+mn-lt"/>
                <a:ea typeface="DengXian" charset="-122"/>
                <a:cs typeface="Arial" panose="020B0604020202020204" pitchFamily="34" charset="0"/>
              </a:rPr>
              <a:t>Key Messages: People’s behaviours are influenced by many factors in their environment beyond their conscious personal choices.</a:t>
            </a:r>
            <a:br>
              <a:rPr lang="en-GB" sz="1100" b="1" dirty="0">
                <a:latin typeface="+mn-lt"/>
                <a:ea typeface="DengXian" charset="-122"/>
                <a:cs typeface="Arial" panose="020B0604020202020204" pitchFamily="34" charset="0"/>
              </a:rPr>
            </a:br>
            <a:br>
              <a:rPr lang="en-GB" sz="1100" b="0" dirty="0">
                <a:latin typeface="+mn-lt"/>
                <a:ea typeface="DengXian" charset="-122"/>
                <a:cs typeface="Arial" panose="020B0604020202020204" pitchFamily="34" charset="0"/>
              </a:rPr>
            </a:br>
            <a:r>
              <a:rPr lang="en-GB" sz="1100" b="0" u="sng" dirty="0">
                <a:latin typeface="+mn-lt"/>
                <a:ea typeface="DengXian" charset="-122"/>
                <a:cs typeface="Arial" panose="020B0604020202020204" pitchFamily="34" charset="0"/>
              </a:rPr>
              <a:t>Supporting Notes</a:t>
            </a:r>
            <a:r>
              <a:rPr lang="en-GB" sz="1100" b="0" u="none" dirty="0">
                <a:latin typeface="+mn-lt"/>
                <a:ea typeface="DengXian" charset="-122"/>
                <a:cs typeface="Arial" panose="020B0604020202020204" pitchFamily="34" charset="0"/>
              </a:rPr>
              <a:t>: </a:t>
            </a:r>
            <a:r>
              <a:rPr lang="en-GB" sz="1100" b="0" dirty="0">
                <a:latin typeface="+mn-lt"/>
                <a:ea typeface="DengXian" charset="-122"/>
                <a:cs typeface="Arial" panose="020B0604020202020204" pitchFamily="34" charset="0"/>
              </a:rPr>
              <a:t>With the global cancer and NCD burden rising, urgent action is needed to translate the scientific evidence into tangible policy actions to prevent cancer and other NCDs.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latin typeface="+mn-lt"/>
                <a:cs typeface="Arial" panose="020B0604020202020204" pitchFamily="34" charset="0"/>
              </a:rPr>
              <a:t>It is critical to consider the environment in which people make choices, as behaviour is influenced by environmental, economic and social factors. These factors, which determine levels of physical activity, for example, and patterns of production and consumption of foods and drinks overlap and operate on global, national and local levels. These factors are experienced at a personal level through their effects on the availability, affordability, awareness, and acceptability of healthy foods, drinks and lifestyles – as well as breastfeeding – relative to unhealthy foods and drinks, alcohol and physical inactivity. They also contribute to health inequalities.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latin typeface="+mn-lt"/>
                <a:cs typeface="Arial" panose="020B0604020202020204" pitchFamily="34" charset="0"/>
              </a:rPr>
              <a:t>Understanding these ‘upstream’ determinants of cancer risk highlight opportunities for policy action and can often provide benefits across other diet-related NCDs, owing to common underlying risk factors, making a strong case for a coordinated policy approach.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dirty="0">
                <a:latin typeface="+mn-lt"/>
                <a:cs typeface="Arial" panose="020B0604020202020204" pitchFamily="34" charset="0"/>
              </a:rPr>
              <a:t>Public health policies that prioritise prevention, in the form of laws, regulations and guidelines, are critical to preventing cancer and other non-communicable diseases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0" dirty="0">
                <a:latin typeface="+mn-lt"/>
                <a:ea typeface="DengXian" charset="-122"/>
                <a:cs typeface="Arial" panose="020B0604020202020204" pitchFamily="34" charset="0"/>
              </a:rPr>
              <a:t>It is therefore critical that governments prioritise the prevention of cancer and other non-communicable diseases through developing and implementing effective policy actions.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100" b="0" dirty="0">
              <a:latin typeface="+mn-lt"/>
              <a:ea typeface="DengXian" charset="-122"/>
              <a:cs typeface="Arial" panose="020B0604020202020204" pitchFamily="34" charset="0"/>
            </a:endParaRPr>
          </a:p>
          <a:p>
            <a:endParaRPr lang="en-US" sz="1100"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17</a:t>
            </a:fld>
            <a:endParaRPr lang="en-GB"/>
          </a:p>
        </p:txBody>
      </p:sp>
    </p:spTree>
    <p:extLst>
      <p:ext uri="{BB962C8B-B14F-4D97-AF65-F5344CB8AC3E}">
        <p14:creationId xmlns:p14="http://schemas.microsoft.com/office/powerpoint/2010/main" val="4243736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latin typeface="+mn-lt"/>
                <a:ea typeface="Calibri" charset="0"/>
                <a:cs typeface="Arial" panose="020B0604020202020204" pitchFamily="34" charset="0"/>
              </a:rPr>
              <a:t>Key Messages: The common feature of successful policy is concerted and integrated action from all sectors of society and led by governments. </a:t>
            </a:r>
            <a:r>
              <a:rPr lang="en-GB" sz="1100" b="1" dirty="0">
                <a:latin typeface="+mn-lt"/>
                <a:cs typeface="Arial" panose="020B0604020202020204" pitchFamily="34" charset="0"/>
              </a:rPr>
              <a:t>Governments have a prime responsibility to protect the health of their citizens.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100" dirty="0">
              <a:latin typeface="+mn-lt"/>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u="sng" dirty="0">
                <a:latin typeface="+mn-lt"/>
                <a:cs typeface="Arial" panose="020B0604020202020204" pitchFamily="34" charset="0"/>
              </a:rPr>
              <a:t>Supporting Notes</a:t>
            </a:r>
            <a:r>
              <a:rPr lang="en-GB" sz="1100" u="none" dirty="0">
                <a:latin typeface="+mn-lt"/>
                <a:cs typeface="Arial" panose="020B0604020202020204" pitchFamily="34" charset="0"/>
              </a:rPr>
              <a:t>: </a:t>
            </a:r>
            <a:r>
              <a:rPr lang="en-GB" sz="1100" dirty="0">
                <a:latin typeface="+mn-lt"/>
                <a:cs typeface="Arial" panose="020B0604020202020204" pitchFamily="34" charset="0"/>
              </a:rPr>
              <a:t>However, the development, adoption and implementation of policies to promote public health are often strongly opposed by industry and other actors, who may see such policies as obstructing their interest.</a:t>
            </a:r>
            <a:endParaRPr lang="en-US" sz="1100" b="0" dirty="0">
              <a:latin typeface="+mn-lt"/>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latin typeface="+mn-lt"/>
                <a:ea typeface="Calibri" charset="0"/>
                <a:cs typeface="Arial" panose="020B0604020202020204" pitchFamily="34" charset="0"/>
              </a:rPr>
              <a:t>Governance mechanisms should be developed to prevent and manage potential conflicts of interest in the development and implementation of public policies.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latin typeface="+mn-lt"/>
              <a:ea typeface="DengXian" charset="-122"/>
              <a:cs typeface="Arial" panose="020B0604020202020204" pitchFamily="34" charset="0"/>
            </a:endParaRPr>
          </a:p>
          <a:p>
            <a:endParaRPr lang="en-US" sz="1100" dirty="0">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18</a:t>
            </a:fld>
            <a:endParaRPr lang="en-GB"/>
          </a:p>
        </p:txBody>
      </p:sp>
    </p:spTree>
    <p:extLst>
      <p:ext uri="{BB962C8B-B14F-4D97-AF65-F5344CB8AC3E}">
        <p14:creationId xmlns:p14="http://schemas.microsoft.com/office/powerpoint/2010/main" val="3541450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829300" cy="4546680"/>
          </a:xfrm>
        </p:spPr>
        <p:txBody>
          <a:bodyPr/>
          <a:lstStyle/>
          <a:p>
            <a:pPr marL="342900" marR="0" lvl="0" indent="-342900" algn="l">
              <a:spcBef>
                <a:spcPts val="0"/>
              </a:spcBef>
              <a:spcAft>
                <a:spcPts val="0"/>
              </a:spcAft>
              <a:buFont typeface="Wingdings" charset="2"/>
              <a:buChar char=""/>
            </a:pPr>
            <a:r>
              <a:rPr lang="en-US" sz="1100" b="1" dirty="0">
                <a:latin typeface="+mn-lt"/>
                <a:ea typeface="DengXian" charset="-122"/>
                <a:cs typeface="Arial" charset="0"/>
              </a:rPr>
              <a:t>Key Messages: WCRF International’s NOURISHING framework is a well-developed example of a policy framework. </a:t>
            </a:r>
            <a:br>
              <a:rPr lang="en-US" sz="1100" b="1" dirty="0">
                <a:latin typeface="+mn-lt"/>
                <a:ea typeface="DengXian" charset="-122"/>
                <a:cs typeface="Arial" charset="0"/>
              </a:rPr>
            </a:br>
            <a:r>
              <a:rPr lang="en-US" sz="1100" b="1" dirty="0">
                <a:latin typeface="+mn-lt"/>
                <a:ea typeface="DengXian" charset="-122"/>
                <a:cs typeface="Arial" charset="0"/>
              </a:rPr>
              <a:t>It can be used by policymakers, civil society </a:t>
            </a:r>
            <a:r>
              <a:rPr lang="en-US" sz="1100" b="1" dirty="0" err="1">
                <a:latin typeface="+mn-lt"/>
                <a:ea typeface="DengXian" charset="-122"/>
                <a:cs typeface="Arial" charset="0"/>
              </a:rPr>
              <a:t>organisations</a:t>
            </a:r>
            <a:r>
              <a:rPr lang="en-US" sz="1100" b="1" dirty="0">
                <a:latin typeface="+mn-lt"/>
                <a:ea typeface="DengXian" charset="-122"/>
                <a:cs typeface="Arial" charset="0"/>
              </a:rPr>
              <a:t> and researchers.</a:t>
            </a:r>
          </a:p>
          <a:p>
            <a:pPr marL="342900" marR="0" lvl="0" indent="-342900" algn="l">
              <a:spcBef>
                <a:spcPts val="0"/>
              </a:spcBef>
              <a:spcAft>
                <a:spcPts val="0"/>
              </a:spcAft>
              <a:buFont typeface="Wingdings" charset="2"/>
              <a:buChar char=""/>
            </a:pPr>
            <a:endParaRPr lang="en-GB" sz="1100" b="1" dirty="0">
              <a:latin typeface="+mn-lt"/>
              <a:ea typeface="DengXian" charset="-122"/>
              <a:cs typeface="Arial" charset="0"/>
            </a:endParaRPr>
          </a:p>
          <a:p>
            <a:pPr marL="342900" marR="0" lvl="0" indent="-342900" algn="l">
              <a:spcBef>
                <a:spcPts val="0"/>
              </a:spcBef>
              <a:spcAft>
                <a:spcPts val="0"/>
              </a:spcAft>
              <a:buFont typeface="Wingdings" charset="2"/>
              <a:buChar char=""/>
            </a:pPr>
            <a:r>
              <a:rPr lang="en-US" sz="1050" b="0" u="sng" dirty="0">
                <a:latin typeface="+mn-lt"/>
                <a:ea typeface="DengXian" charset="-122"/>
                <a:cs typeface="Arial" charset="0"/>
              </a:rPr>
              <a:t>Supporting Notes</a:t>
            </a:r>
            <a:r>
              <a:rPr lang="en-US" sz="1050" b="0" u="none" dirty="0">
                <a:latin typeface="+mn-lt"/>
                <a:ea typeface="DengXian" charset="-122"/>
                <a:cs typeface="Arial" charset="0"/>
              </a:rPr>
              <a:t>: </a:t>
            </a:r>
            <a:r>
              <a:rPr lang="en-US" sz="1050" b="0" dirty="0">
                <a:latin typeface="+mn-lt"/>
                <a:ea typeface="DengXian" charset="-122"/>
                <a:cs typeface="Arial" charset="0"/>
              </a:rPr>
              <a:t>NOURISHING </a:t>
            </a:r>
            <a:r>
              <a:rPr lang="en-US" sz="1050" b="0" dirty="0" err="1">
                <a:latin typeface="+mn-lt"/>
                <a:ea typeface="DengXian" charset="-122"/>
                <a:cs typeface="Arial" charset="0"/>
              </a:rPr>
              <a:t>formalises</a:t>
            </a:r>
            <a:r>
              <a:rPr lang="en-US" sz="1050" b="0" dirty="0">
                <a:latin typeface="+mn-lt"/>
                <a:ea typeface="DengXian" charset="-122"/>
                <a:cs typeface="Arial" charset="0"/>
              </a:rPr>
              <a:t> a comprehensive package of policies to promote healthy diets and reduce overweight, obesity and diet-related NCDs, including cancer. </a:t>
            </a:r>
          </a:p>
          <a:p>
            <a:pPr marL="342900" marR="0" lvl="0" indent="-342900" algn="l" defTabSz="914400" rtl="0" eaLnBrk="1" fontAlgn="auto" latinLnBrk="0" hangingPunct="1">
              <a:lnSpc>
                <a:spcPct val="100000"/>
              </a:lnSpc>
              <a:spcBef>
                <a:spcPts val="0"/>
              </a:spcBef>
              <a:spcAft>
                <a:spcPts val="0"/>
              </a:spcAft>
              <a:buClrTx/>
              <a:buSzTx/>
              <a:buFont typeface="Wingdings" charset="2"/>
              <a:buChar char=""/>
              <a:tabLst/>
              <a:defRPr/>
            </a:pPr>
            <a:r>
              <a:rPr lang="en-US" sz="1050" b="0" dirty="0">
                <a:latin typeface="+mn-lt"/>
                <a:ea typeface="DengXian" charset="-122"/>
                <a:cs typeface="Arial" charset="0"/>
              </a:rPr>
              <a:t>The NOURISHING framework outlines 10 policy areas in which governments need to take action across three domains: food environment, food system and </a:t>
            </a:r>
            <a:r>
              <a:rPr lang="en-US" sz="1050" b="0" dirty="0" err="1">
                <a:latin typeface="+mn-lt"/>
                <a:ea typeface="DengXian" charset="-122"/>
                <a:cs typeface="Arial" charset="0"/>
              </a:rPr>
              <a:t>behaviour</a:t>
            </a:r>
            <a:r>
              <a:rPr lang="en-US" sz="1050" b="0" dirty="0">
                <a:latin typeface="+mn-lt"/>
                <a:ea typeface="DengXian" charset="-122"/>
                <a:cs typeface="Arial" charset="0"/>
              </a:rPr>
              <a:t> change communication. Each letter in NOURISHING represents a different policy area. A comprehensive approach to policy – taking action across all 10 policy areas – is vital to make progress in promoting healthy diets and reducing overweight, obesity and diet-related NCDs including cancer.</a:t>
            </a:r>
          </a:p>
          <a:p>
            <a:pPr marL="342900" marR="0" lvl="0" indent="-342900" algn="l" defTabSz="914400" rtl="0" eaLnBrk="1" fontAlgn="auto" latinLnBrk="0" hangingPunct="1">
              <a:lnSpc>
                <a:spcPct val="100000"/>
              </a:lnSpc>
              <a:spcBef>
                <a:spcPts val="0"/>
              </a:spcBef>
              <a:spcAft>
                <a:spcPts val="0"/>
              </a:spcAft>
              <a:buClrTx/>
              <a:buSzTx/>
              <a:buFont typeface="Wingdings" charset="2"/>
              <a:buChar char=""/>
              <a:tabLst/>
              <a:defRPr/>
            </a:pPr>
            <a:r>
              <a:rPr lang="en-US" sz="1050" b="0" dirty="0">
                <a:latin typeface="+mn-lt"/>
                <a:ea typeface="DengXian" charset="-122"/>
                <a:cs typeface="Arial" charset="0"/>
              </a:rPr>
              <a:t>Together with an accompanying database of implemented policies from around the world, it is a tool designed to help policymakers, civil society </a:t>
            </a:r>
            <a:r>
              <a:rPr lang="en-US" sz="1050" b="0" dirty="0" err="1">
                <a:latin typeface="+mn-lt"/>
                <a:ea typeface="DengXian" charset="-122"/>
                <a:cs typeface="Arial" charset="0"/>
              </a:rPr>
              <a:t>organisations</a:t>
            </a:r>
            <a:r>
              <a:rPr lang="en-US" sz="1050" b="0" dirty="0">
                <a:latin typeface="+mn-lt"/>
                <a:ea typeface="DengXian" charset="-122"/>
                <a:cs typeface="Arial" charset="0"/>
              </a:rPr>
              <a:t> and researchers:</a:t>
            </a:r>
            <a:endParaRPr lang="en-US" sz="1050" b="1" dirty="0">
              <a:latin typeface="+mn-lt"/>
              <a:ea typeface="DengXian" charset="-122"/>
              <a:cs typeface="Arial" charset="0"/>
            </a:endParaRPr>
          </a:p>
          <a:p>
            <a:pPr marL="342900" marR="0" lvl="0" indent="-342900" algn="l">
              <a:spcBef>
                <a:spcPts val="0"/>
              </a:spcBef>
              <a:spcAft>
                <a:spcPts val="0"/>
              </a:spcAft>
              <a:buFont typeface="Wingdings" charset="2"/>
              <a:buChar char=""/>
            </a:pPr>
            <a:r>
              <a:rPr lang="en-US" sz="1050" b="0" u="sng" dirty="0">
                <a:latin typeface="+mn-lt"/>
                <a:ea typeface="DengXian" charset="-122"/>
                <a:cs typeface="Arial" charset="0"/>
              </a:rPr>
              <a:t>Policymakers</a:t>
            </a:r>
            <a:r>
              <a:rPr lang="en-US" sz="1050" b="0" dirty="0">
                <a:latin typeface="+mn-lt"/>
                <a:ea typeface="DengXian" charset="-122"/>
                <a:cs typeface="Arial" charset="0"/>
              </a:rPr>
              <a:t>:</a:t>
            </a:r>
            <a:br>
              <a:rPr lang="en-US" sz="1050" b="0" dirty="0">
                <a:latin typeface="+mn-lt"/>
                <a:ea typeface="DengXian" charset="-122"/>
                <a:cs typeface="Arial" charset="0"/>
              </a:rPr>
            </a:br>
            <a:r>
              <a:rPr lang="en-US" sz="1050" b="0" dirty="0">
                <a:latin typeface="+mn-lt"/>
                <a:ea typeface="DengXian" charset="-122"/>
                <a:cs typeface="Arial" charset="0"/>
              </a:rPr>
              <a:t>- Enable and inform policy development and strategic direction</a:t>
            </a:r>
            <a:br>
              <a:rPr lang="en-US" sz="1050" b="0" dirty="0">
                <a:latin typeface="+mn-lt"/>
                <a:ea typeface="DengXian" charset="-122"/>
                <a:cs typeface="Arial" charset="0"/>
              </a:rPr>
            </a:br>
            <a:r>
              <a:rPr lang="en-US" sz="1050" b="0" dirty="0">
                <a:latin typeface="+mn-lt"/>
                <a:ea typeface="DengXian" charset="-122"/>
                <a:cs typeface="Arial" charset="0"/>
              </a:rPr>
              <a:t>- Identify what action is needed</a:t>
            </a:r>
            <a:br>
              <a:rPr lang="en-US" sz="1050" b="0" dirty="0">
                <a:latin typeface="+mn-lt"/>
                <a:ea typeface="DengXian" charset="-122"/>
                <a:cs typeface="Arial" charset="0"/>
              </a:rPr>
            </a:br>
            <a:r>
              <a:rPr lang="en-US" sz="1050" b="0" dirty="0">
                <a:latin typeface="+mn-lt"/>
                <a:ea typeface="DengXian" charset="-122"/>
                <a:cs typeface="Arial" charset="0"/>
              </a:rPr>
              <a:t>- Select and tailor policy options</a:t>
            </a:r>
            <a:br>
              <a:rPr lang="en-US" sz="1050" b="0" dirty="0">
                <a:latin typeface="+mn-lt"/>
                <a:ea typeface="DengXian" charset="-122"/>
                <a:cs typeface="Arial" charset="0"/>
              </a:rPr>
            </a:br>
            <a:r>
              <a:rPr lang="en-US" sz="1050" b="0" dirty="0">
                <a:latin typeface="+mn-lt"/>
                <a:ea typeface="DengXian" charset="-122"/>
                <a:cs typeface="Arial" charset="0"/>
              </a:rPr>
              <a:t>- Assess whether an approach is comprehensive</a:t>
            </a:r>
          </a:p>
          <a:p>
            <a:pPr marL="342900" marR="0" lvl="0" indent="-342900" algn="l">
              <a:spcBef>
                <a:spcPts val="0"/>
              </a:spcBef>
              <a:spcAft>
                <a:spcPts val="0"/>
              </a:spcAft>
              <a:buFont typeface="Wingdings" charset="2"/>
              <a:buChar char=""/>
            </a:pPr>
            <a:r>
              <a:rPr lang="en-US" sz="1050" b="0" u="sng" dirty="0">
                <a:latin typeface="+mn-lt"/>
                <a:ea typeface="DengXian" charset="-122"/>
                <a:cs typeface="Arial" charset="0"/>
              </a:rPr>
              <a:t>Civil society </a:t>
            </a:r>
            <a:r>
              <a:rPr lang="en-US" sz="1050" b="0" u="sng" dirty="0" err="1">
                <a:latin typeface="+mn-lt"/>
                <a:ea typeface="DengXian" charset="-122"/>
                <a:cs typeface="Arial" charset="0"/>
              </a:rPr>
              <a:t>organisations</a:t>
            </a:r>
            <a:r>
              <a:rPr lang="en-US" sz="1050" b="0" u="none" dirty="0">
                <a:latin typeface="+mn-lt"/>
                <a:ea typeface="DengXian" charset="-122"/>
                <a:cs typeface="Arial" charset="0"/>
              </a:rPr>
              <a:t>:</a:t>
            </a:r>
            <a:br>
              <a:rPr lang="en-US" sz="1050" b="0" dirty="0">
                <a:latin typeface="+mn-lt"/>
                <a:ea typeface="DengXian" charset="-122"/>
                <a:cs typeface="Arial" charset="0"/>
              </a:rPr>
            </a:br>
            <a:r>
              <a:rPr lang="en-US" sz="1050" b="0" dirty="0">
                <a:latin typeface="+mn-lt"/>
                <a:ea typeface="DengXian" charset="-122"/>
                <a:cs typeface="Arial" charset="0"/>
              </a:rPr>
              <a:t>- Monitor what governments are doing</a:t>
            </a:r>
            <a:br>
              <a:rPr lang="en-US" sz="1050" b="0" dirty="0">
                <a:latin typeface="+mn-lt"/>
                <a:ea typeface="DengXian" charset="-122"/>
                <a:cs typeface="Arial" charset="0"/>
              </a:rPr>
            </a:br>
            <a:r>
              <a:rPr lang="en-US" sz="1050" b="0" dirty="0">
                <a:latin typeface="+mn-lt"/>
                <a:ea typeface="DengXian" charset="-122"/>
                <a:cs typeface="Arial" charset="0"/>
              </a:rPr>
              <a:t>- Benchmark progress</a:t>
            </a:r>
            <a:br>
              <a:rPr lang="en-US" sz="1050" b="0" dirty="0">
                <a:latin typeface="+mn-lt"/>
                <a:ea typeface="DengXian" charset="-122"/>
                <a:cs typeface="Arial" charset="0"/>
              </a:rPr>
            </a:br>
            <a:r>
              <a:rPr lang="en-US" sz="1050" b="0" dirty="0">
                <a:latin typeface="+mn-lt"/>
                <a:ea typeface="DengXian" charset="-122"/>
                <a:cs typeface="Arial" charset="0"/>
              </a:rPr>
              <a:t>- Hold governments to account</a:t>
            </a:r>
            <a:br>
              <a:rPr lang="en-US" sz="1050" b="0" dirty="0">
                <a:latin typeface="+mn-lt"/>
                <a:ea typeface="DengXian" charset="-122"/>
                <a:cs typeface="Arial" charset="0"/>
              </a:rPr>
            </a:br>
            <a:r>
              <a:rPr lang="en-US" sz="1050" b="0" dirty="0">
                <a:latin typeface="+mn-lt"/>
                <a:ea typeface="DengXian" charset="-122"/>
                <a:cs typeface="Arial" charset="0"/>
              </a:rPr>
              <a:t>- Assist governments</a:t>
            </a:r>
          </a:p>
          <a:p>
            <a:pPr marL="342900" marR="0" lvl="0" indent="-342900" algn="l">
              <a:spcBef>
                <a:spcPts val="0"/>
              </a:spcBef>
              <a:spcAft>
                <a:spcPts val="0"/>
              </a:spcAft>
              <a:buFont typeface="Wingdings" charset="2"/>
              <a:buChar char=""/>
            </a:pPr>
            <a:r>
              <a:rPr lang="en-US" sz="1050" b="0" u="sng" dirty="0">
                <a:latin typeface="+mn-lt"/>
                <a:ea typeface="DengXian" charset="-122"/>
                <a:cs typeface="Arial" charset="0"/>
              </a:rPr>
              <a:t>Researchers</a:t>
            </a:r>
            <a:r>
              <a:rPr lang="en-US" sz="1050" b="0" u="none" dirty="0">
                <a:latin typeface="+mn-lt"/>
                <a:ea typeface="DengXian" charset="-122"/>
                <a:cs typeface="Arial" charset="0"/>
              </a:rPr>
              <a:t>:</a:t>
            </a:r>
            <a:br>
              <a:rPr lang="en-US" sz="1050" b="0" dirty="0">
                <a:latin typeface="+mn-lt"/>
                <a:ea typeface="DengXian" charset="-122"/>
                <a:cs typeface="Arial" charset="0"/>
              </a:rPr>
            </a:br>
            <a:r>
              <a:rPr lang="en-US" sz="1050" b="0" dirty="0">
                <a:latin typeface="+mn-lt"/>
                <a:ea typeface="DengXian" charset="-122"/>
                <a:cs typeface="Arial" charset="0"/>
              </a:rPr>
              <a:t>- Identify the evidence available for different policies</a:t>
            </a:r>
            <a:br>
              <a:rPr lang="en-US" sz="1050" b="0" dirty="0">
                <a:latin typeface="+mn-lt"/>
                <a:ea typeface="DengXian" charset="-122"/>
                <a:cs typeface="Arial" charset="0"/>
              </a:rPr>
            </a:br>
            <a:r>
              <a:rPr lang="en-US" sz="1050" b="0" dirty="0">
                <a:latin typeface="+mn-lt"/>
                <a:ea typeface="DengXian" charset="-122"/>
                <a:cs typeface="Arial" charset="0"/>
              </a:rPr>
              <a:t>- Identify research gaps</a:t>
            </a:r>
            <a:br>
              <a:rPr lang="en-US" sz="1050" b="0" dirty="0">
                <a:latin typeface="+mn-lt"/>
                <a:ea typeface="DengXian" charset="-122"/>
                <a:cs typeface="Arial" charset="0"/>
              </a:rPr>
            </a:br>
            <a:r>
              <a:rPr lang="en-US" sz="1050" b="0" dirty="0">
                <a:latin typeface="+mn-lt"/>
                <a:ea typeface="DengXian" charset="-122"/>
                <a:cs typeface="Arial" charset="0"/>
              </a:rPr>
              <a:t>- Monitor and evaluate policies</a:t>
            </a:r>
          </a:p>
          <a:p>
            <a:pPr marL="342900" marR="0" lvl="0" indent="-342900" algn="l">
              <a:spcBef>
                <a:spcPts val="0"/>
              </a:spcBef>
              <a:spcAft>
                <a:spcPts val="0"/>
              </a:spcAft>
              <a:buFont typeface="Wingdings" charset="2"/>
              <a:buChar char=""/>
            </a:pPr>
            <a:endParaRPr lang="en-US" sz="1100" b="1" dirty="0">
              <a:solidFill>
                <a:srgbClr val="464646"/>
              </a:solidFill>
              <a:latin typeface="+mn-lt"/>
              <a:ea typeface="DengXian" charset="-122"/>
              <a:cs typeface="Arial" charset="0"/>
            </a:endParaRPr>
          </a:p>
          <a:p>
            <a:pPr marL="342900" marR="0" lvl="0" indent="-342900" algn="l">
              <a:spcBef>
                <a:spcPts val="0"/>
              </a:spcBef>
              <a:spcAft>
                <a:spcPts val="0"/>
              </a:spcAft>
              <a:buFont typeface="Wingdings" charset="2"/>
              <a:buChar char=""/>
            </a:pPr>
            <a:endParaRPr lang="en-US" sz="1100" dirty="0">
              <a:solidFill>
                <a:srgbClr val="464646"/>
              </a:solidFill>
              <a:latin typeface="+mn-lt"/>
              <a:ea typeface="DengXian" charset="-122"/>
              <a:cs typeface="Arial" charset="0"/>
            </a:endParaRPr>
          </a:p>
          <a:p>
            <a:pPr algn="l"/>
            <a:endParaRPr lang="en-US" sz="1100" dirty="0">
              <a:solidFill>
                <a:srgbClr val="464646"/>
              </a:solidFill>
              <a:latin typeface="+mn-lt"/>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19</a:t>
            </a:fld>
            <a:endParaRPr lang="en-GB"/>
          </a:p>
        </p:txBody>
      </p:sp>
    </p:spTree>
    <p:extLst>
      <p:ext uri="{BB962C8B-B14F-4D97-AF65-F5344CB8AC3E}">
        <p14:creationId xmlns:p14="http://schemas.microsoft.com/office/powerpoint/2010/main" val="2267144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Key Message: WCRF is a global network</a:t>
            </a:r>
            <a:br>
              <a:rPr lang="en-US" sz="1100" dirty="0"/>
            </a:br>
            <a:r>
              <a:rPr lang="en-US" sz="1100" u="sng" dirty="0"/>
              <a:t>Supporting Notes: </a:t>
            </a:r>
            <a:r>
              <a:rPr lang="en-US" sz="1100" dirty="0"/>
              <a:t>The World Cancer Research Fund Network comprises 4 cancer charities and an umbrella </a:t>
            </a:r>
            <a:r>
              <a:rPr lang="en-US" sz="1100" dirty="0" err="1"/>
              <a:t>organisation</a:t>
            </a:r>
            <a:r>
              <a:rPr lang="en-US" sz="1100" dirty="0"/>
              <a:t>, World Cancer Research Fund International:</a:t>
            </a:r>
          </a:p>
          <a:p>
            <a:r>
              <a:rPr lang="en-US" sz="1100" dirty="0"/>
              <a:t>The 4 network entities are:</a:t>
            </a:r>
          </a:p>
          <a:p>
            <a:pPr marL="171450" indent="-171450">
              <a:buFont typeface="Arial" panose="020B0604020202020204" pitchFamily="34" charset="0"/>
              <a:buChar char="•"/>
            </a:pPr>
            <a:r>
              <a:rPr lang="en-US" sz="1100" dirty="0"/>
              <a:t>American Institute for Cancer Research</a:t>
            </a:r>
          </a:p>
          <a:p>
            <a:pPr marL="171450" indent="-171450">
              <a:buFont typeface="Arial" panose="020B0604020202020204" pitchFamily="34" charset="0"/>
              <a:buChar char="•"/>
            </a:pPr>
            <a:r>
              <a:rPr lang="en-US" sz="1100" dirty="0"/>
              <a:t>World Cancer Research Fund UK</a:t>
            </a:r>
          </a:p>
          <a:p>
            <a:pPr marL="171450" indent="-171450">
              <a:buFont typeface="Arial" panose="020B0604020202020204" pitchFamily="34" charset="0"/>
              <a:buChar char="•"/>
            </a:pPr>
            <a:r>
              <a:rPr lang="en-US" sz="1100" dirty="0"/>
              <a:t>World Cancer Research Fund NL (WKOF)</a:t>
            </a:r>
          </a:p>
          <a:p>
            <a:pPr marL="171450" indent="-171450">
              <a:buFont typeface="Arial" panose="020B0604020202020204" pitchFamily="34" charset="0"/>
              <a:buChar char="•"/>
            </a:pPr>
            <a:r>
              <a:rPr lang="en-US" sz="1100" dirty="0"/>
              <a:t>World Cancer Research Fund Hong Kong [There is no formal office. Instead, 3 Ambassadors champion our work within Asia].</a:t>
            </a:r>
          </a:p>
          <a:p>
            <a:pPr marL="0" indent="0">
              <a:buFont typeface="Arial" panose="020B0604020202020204" pitchFamily="34" charset="0"/>
              <a:buNone/>
            </a:pPr>
            <a:r>
              <a:rPr lang="en-US" sz="1100" dirty="0"/>
              <a:t>The World Cancer Research Fund International is an umbrella </a:t>
            </a:r>
            <a:r>
              <a:rPr lang="en-GB" sz="1100" dirty="0"/>
              <a:t>organization</a:t>
            </a:r>
            <a:r>
              <a:rPr lang="en-US" sz="1100" dirty="0"/>
              <a:t>, which leads and unifies this network of cancer charities, with a global reach.</a:t>
            </a:r>
            <a:br>
              <a:rPr lang="en-US" sz="1100" dirty="0"/>
            </a:br>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2</a:t>
            </a:fld>
            <a:endParaRPr lang="en-GB"/>
          </a:p>
        </p:txBody>
      </p:sp>
    </p:spTree>
    <p:extLst>
      <p:ext uri="{BB962C8B-B14F-4D97-AF65-F5344CB8AC3E}">
        <p14:creationId xmlns:p14="http://schemas.microsoft.com/office/powerpoint/2010/main" val="11561141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892800" cy="4743450"/>
          </a:xfrm>
        </p:spPr>
        <p:txBody>
          <a:bodyPr/>
          <a:lstStyle/>
          <a:p>
            <a:pPr marL="342900" marR="0" lvl="0" indent="-342900" algn="just">
              <a:spcBef>
                <a:spcPts val="0"/>
              </a:spcBef>
              <a:spcAft>
                <a:spcPts val="0"/>
              </a:spcAft>
              <a:buFont typeface="Arial" panose="020B0604020202020204" pitchFamily="34" charset="0"/>
              <a:buChar char="•"/>
            </a:pPr>
            <a:r>
              <a:rPr lang="en-US" sz="1100" b="1" dirty="0">
                <a:latin typeface="+mn-lt"/>
                <a:ea typeface="DengXian" charset="-122"/>
                <a:cs typeface="Arial" charset="0"/>
              </a:rPr>
              <a:t>Key Messages: The new framework is complementary to, but does not replace, the NOURISHING framework.</a:t>
            </a:r>
            <a:r>
              <a:rPr lang="en-US" sz="1100" b="1" dirty="0">
                <a:effectLst/>
                <a:latin typeface="+mn-lt"/>
                <a:ea typeface="DengXian" charset="-122"/>
                <a:cs typeface="Arial" charset="0"/>
              </a:rPr>
              <a:t> </a:t>
            </a:r>
            <a:r>
              <a:rPr lang="en-US" sz="1100" b="1" dirty="0">
                <a:latin typeface="+mn-lt"/>
              </a:rPr>
              <a:t>When implemented, policy frameworks have the potential to achieve system-wide change</a:t>
            </a:r>
            <a:endParaRPr lang="en-US" sz="1100" b="1" dirty="0">
              <a:latin typeface="+mn-lt"/>
              <a:ea typeface="DengXian" charset="-122"/>
              <a:cs typeface="Arial" charset="0"/>
            </a:endParaRPr>
          </a:p>
          <a:p>
            <a:pPr marL="342900" marR="0" lvl="0" indent="-342900" algn="just">
              <a:spcBef>
                <a:spcPts val="0"/>
              </a:spcBef>
              <a:spcAft>
                <a:spcPts val="0"/>
              </a:spcAft>
              <a:buFont typeface="Arial" panose="020B0604020202020204" pitchFamily="34" charset="0"/>
              <a:buChar char="•"/>
            </a:pPr>
            <a:endParaRPr lang="en-US" sz="1100" b="0" dirty="0">
              <a:latin typeface="+mn-lt"/>
              <a:ea typeface="DengXian" charset="-122"/>
              <a:cs typeface="Arial" charset="0"/>
            </a:endParaRPr>
          </a:p>
          <a:p>
            <a:pPr marL="342900" marR="0" lvl="0" indent="-342900" algn="just">
              <a:spcBef>
                <a:spcPts val="0"/>
              </a:spcBef>
              <a:spcAft>
                <a:spcPts val="0"/>
              </a:spcAft>
              <a:buFont typeface="Arial" panose="020B0604020202020204" pitchFamily="34" charset="0"/>
              <a:buChar char="•"/>
            </a:pPr>
            <a:r>
              <a:rPr lang="en-US" sz="1100" b="0" u="sng" dirty="0">
                <a:latin typeface="+mn-lt"/>
                <a:ea typeface="DengXian" charset="-122"/>
                <a:cs typeface="Arial" charset="0"/>
              </a:rPr>
              <a:t>Supporting Notes</a:t>
            </a:r>
            <a:r>
              <a:rPr lang="en-US" sz="1100" b="0" u="none" dirty="0">
                <a:latin typeface="+mn-lt"/>
                <a:ea typeface="DengXian" charset="-122"/>
                <a:cs typeface="Arial" charset="0"/>
              </a:rPr>
              <a:t>: </a:t>
            </a:r>
            <a:r>
              <a:rPr lang="en-US" sz="1100" b="0" dirty="0">
                <a:latin typeface="+mn-lt"/>
                <a:ea typeface="DengXian" charset="-122"/>
                <a:cs typeface="Arial" charset="0"/>
              </a:rPr>
              <a:t>Policy levers similar to those that promote healthy diets can be used to promote physical activity and breastfeeding and reduce alcohol consumption. Therefore, WCRF International used its existing NOURISHING framework as a foundation to create an innovative new policy framework that addresses diet, physical activity, alcohol consumption and breastfeeding. </a:t>
            </a:r>
          </a:p>
          <a:p>
            <a:pPr marL="342900" marR="0" lvl="0" indent="-342900" algn="just">
              <a:spcBef>
                <a:spcPts val="0"/>
              </a:spcBef>
              <a:spcAft>
                <a:spcPts val="0"/>
              </a:spcAft>
              <a:buFont typeface="Arial" panose="020B0604020202020204" pitchFamily="34" charset="0"/>
              <a:buChar char="•"/>
            </a:pPr>
            <a:r>
              <a:rPr lang="en-US" sz="1100" b="0" dirty="0">
                <a:latin typeface="+mn-lt"/>
                <a:ea typeface="DengXian" charset="-122"/>
                <a:cs typeface="Arial" charset="0"/>
              </a:rPr>
              <a:t>The new policy framework modifies NOURISHING’s 10 policy areas, expanding them to 11 areas (adding ‘Healthy urban design’) and broadens NOURISHING’s policy domains to ‘Health-enhancing environments’, ‘Systems change’ and ‘</a:t>
            </a:r>
            <a:r>
              <a:rPr lang="en-US" sz="1100" b="0" dirty="0" err="1">
                <a:latin typeface="+mn-lt"/>
                <a:ea typeface="DengXian" charset="-122"/>
                <a:cs typeface="Arial" charset="0"/>
              </a:rPr>
              <a:t>Behaviour</a:t>
            </a:r>
            <a:r>
              <a:rPr lang="en-US" sz="1100" b="0" dirty="0">
                <a:latin typeface="+mn-lt"/>
                <a:ea typeface="DengXian" charset="-122"/>
                <a:cs typeface="Arial" charset="0"/>
              </a:rPr>
              <a:t> change communication’. The new framework is complementary to, but does not replace, the NOURISHING framework.</a:t>
            </a:r>
          </a:p>
          <a:p>
            <a:pPr marL="342900" marR="0" lvl="0" indent="-342900" algn="just">
              <a:spcBef>
                <a:spcPts val="0"/>
              </a:spcBef>
              <a:spcAft>
                <a:spcPts val="0"/>
              </a:spcAft>
              <a:buFont typeface="Arial" panose="020B0604020202020204" pitchFamily="34" charset="0"/>
              <a:buChar char="•"/>
            </a:pPr>
            <a:r>
              <a:rPr lang="en-GB" sz="1100" b="0" dirty="0">
                <a:effectLst/>
                <a:latin typeface="+mn-lt"/>
                <a:ea typeface="DengXian" charset="-122"/>
                <a:cs typeface="Arial" charset="0"/>
              </a:rPr>
              <a:t>P</a:t>
            </a:r>
            <a:r>
              <a:rPr lang="en-US" sz="1100" b="0" dirty="0" err="1">
                <a:effectLst/>
                <a:latin typeface="+mn-lt"/>
                <a:ea typeface="DengXian" charset="-122"/>
                <a:cs typeface="Arial" charset="0"/>
              </a:rPr>
              <a:t>olicy</a:t>
            </a:r>
            <a:r>
              <a:rPr lang="en-US" sz="1100" b="0" dirty="0">
                <a:effectLst/>
                <a:latin typeface="+mn-lt"/>
                <a:ea typeface="DengXian" charset="-122"/>
                <a:cs typeface="Arial" charset="0"/>
              </a:rPr>
              <a:t> areas of the new policy framework include:</a:t>
            </a:r>
          </a:p>
          <a:p>
            <a:pPr marL="800100" marR="0" lvl="1" indent="-342900" algn="just">
              <a:spcBef>
                <a:spcPts val="0"/>
              </a:spcBef>
              <a:spcAft>
                <a:spcPts val="0"/>
              </a:spcAft>
              <a:buFont typeface="Arial" panose="020B0604020202020204" pitchFamily="34" charset="0"/>
              <a:buChar char="•"/>
            </a:pPr>
            <a:r>
              <a:rPr lang="en-GB" sz="1100" b="0" dirty="0">
                <a:effectLst/>
                <a:latin typeface="+mn-lt"/>
                <a:ea typeface="DengXian" charset="-122"/>
                <a:cs typeface="Arial" charset="0"/>
              </a:rPr>
              <a:t>L</a:t>
            </a:r>
            <a:r>
              <a:rPr lang="en-US" sz="1100" b="0" dirty="0" err="1">
                <a:effectLst/>
                <a:latin typeface="+mn-lt"/>
                <a:ea typeface="DengXian" charset="-122"/>
                <a:cs typeface="Arial" charset="0"/>
              </a:rPr>
              <a:t>abelling</a:t>
            </a:r>
            <a:r>
              <a:rPr lang="en-US" sz="1100" b="0" dirty="0">
                <a:effectLst/>
                <a:latin typeface="+mn-lt"/>
                <a:ea typeface="DengXian" charset="-122"/>
                <a:cs typeface="Arial" charset="0"/>
              </a:rPr>
              <a:t> and packaging</a:t>
            </a:r>
          </a:p>
          <a:p>
            <a:pPr marL="800100" marR="0" lvl="1" indent="-342900" algn="just">
              <a:spcBef>
                <a:spcPts val="0"/>
              </a:spcBef>
              <a:spcAft>
                <a:spcPts val="0"/>
              </a:spcAft>
              <a:buFont typeface="Arial" panose="020B0604020202020204" pitchFamily="34" charset="0"/>
              <a:buChar char="•"/>
            </a:pPr>
            <a:r>
              <a:rPr lang="en-GB" sz="1100" b="0" dirty="0">
                <a:effectLst/>
                <a:latin typeface="+mn-lt"/>
                <a:ea typeface="DengXian" charset="-122"/>
                <a:cs typeface="Arial" charset="0"/>
              </a:rPr>
              <a:t>C</a:t>
            </a:r>
            <a:r>
              <a:rPr lang="en-US" sz="1100" b="0" dirty="0" err="1">
                <a:effectLst/>
                <a:latin typeface="+mn-lt"/>
                <a:ea typeface="DengXian" charset="-122"/>
                <a:cs typeface="Arial" charset="0"/>
              </a:rPr>
              <a:t>reate</a:t>
            </a:r>
            <a:r>
              <a:rPr lang="en-US" sz="1100" b="0" dirty="0">
                <a:effectLst/>
                <a:latin typeface="+mn-lt"/>
                <a:ea typeface="DengXian" charset="-122"/>
                <a:cs typeface="Arial" charset="0"/>
              </a:rPr>
              <a:t> healthy and safe settings</a:t>
            </a:r>
          </a:p>
          <a:p>
            <a:pPr marL="800100" marR="0" lvl="1" indent="-342900" algn="just">
              <a:spcBef>
                <a:spcPts val="0"/>
              </a:spcBef>
              <a:spcAft>
                <a:spcPts val="0"/>
              </a:spcAft>
              <a:buFont typeface="Arial" panose="020B0604020202020204" pitchFamily="34" charset="0"/>
              <a:buChar char="•"/>
            </a:pPr>
            <a:r>
              <a:rPr lang="en-GB" sz="1100" b="0" dirty="0">
                <a:effectLst/>
                <a:latin typeface="+mn-lt"/>
                <a:ea typeface="DengXian" charset="-122"/>
                <a:cs typeface="Arial" charset="0"/>
              </a:rPr>
              <a:t>F</a:t>
            </a:r>
            <a:r>
              <a:rPr lang="en-US" sz="1100" b="0" dirty="0" err="1">
                <a:effectLst/>
                <a:latin typeface="+mn-lt"/>
                <a:ea typeface="DengXian" charset="-122"/>
                <a:cs typeface="Arial" charset="0"/>
              </a:rPr>
              <a:t>iscal</a:t>
            </a:r>
            <a:r>
              <a:rPr lang="en-US" sz="1100" b="0" dirty="0">
                <a:effectLst/>
                <a:latin typeface="+mn-lt"/>
                <a:ea typeface="DengXian" charset="-122"/>
                <a:cs typeface="Arial" charset="0"/>
              </a:rPr>
              <a:t> policies</a:t>
            </a:r>
          </a:p>
          <a:p>
            <a:pPr marL="800100" marR="0" lvl="1" indent="-342900" algn="just">
              <a:spcBef>
                <a:spcPts val="0"/>
              </a:spcBef>
              <a:spcAft>
                <a:spcPts val="0"/>
              </a:spcAft>
              <a:buFont typeface="Arial" panose="020B0604020202020204" pitchFamily="34" charset="0"/>
              <a:buChar char="•"/>
            </a:pPr>
            <a:r>
              <a:rPr lang="en-GB" sz="1100" b="0" dirty="0">
                <a:effectLst/>
                <a:latin typeface="+mn-lt"/>
                <a:ea typeface="DengXian" charset="-122"/>
                <a:cs typeface="Arial" charset="0"/>
              </a:rPr>
              <a:t>M</a:t>
            </a:r>
            <a:r>
              <a:rPr lang="en-US" sz="1100" b="0" dirty="0" err="1">
                <a:effectLst/>
                <a:latin typeface="+mn-lt"/>
                <a:ea typeface="DengXian" charset="-122"/>
                <a:cs typeface="Arial" charset="0"/>
              </a:rPr>
              <a:t>arketing</a:t>
            </a:r>
            <a:r>
              <a:rPr lang="en-US" sz="1100" b="0" dirty="0">
                <a:effectLst/>
                <a:latin typeface="+mn-lt"/>
                <a:ea typeface="DengXian" charset="-122"/>
                <a:cs typeface="Arial" charset="0"/>
              </a:rPr>
              <a:t> restrictions</a:t>
            </a:r>
          </a:p>
          <a:p>
            <a:pPr marL="800100" marR="0" lvl="1" indent="-342900" algn="just">
              <a:spcBef>
                <a:spcPts val="0"/>
              </a:spcBef>
              <a:spcAft>
                <a:spcPts val="0"/>
              </a:spcAft>
              <a:buFont typeface="Arial" panose="020B0604020202020204" pitchFamily="34" charset="0"/>
              <a:buChar char="•"/>
            </a:pPr>
            <a:r>
              <a:rPr lang="en-GB" sz="1100" b="0" dirty="0">
                <a:effectLst/>
                <a:latin typeface="+mn-lt"/>
                <a:ea typeface="DengXian" charset="-122"/>
                <a:cs typeface="Arial" charset="0"/>
              </a:rPr>
              <a:t>I</a:t>
            </a:r>
            <a:r>
              <a:rPr lang="en-US" sz="1100" b="0" dirty="0" err="1">
                <a:effectLst/>
                <a:latin typeface="+mn-lt"/>
                <a:ea typeface="DengXian" charset="-122"/>
                <a:cs typeface="Arial" charset="0"/>
              </a:rPr>
              <a:t>mprove</a:t>
            </a:r>
            <a:r>
              <a:rPr lang="en-US" sz="1100" b="0" dirty="0">
                <a:effectLst/>
                <a:latin typeface="+mn-lt"/>
                <a:ea typeface="DengXian" charset="-122"/>
                <a:cs typeface="Arial" charset="0"/>
              </a:rPr>
              <a:t> the food and drink supply</a:t>
            </a:r>
          </a:p>
          <a:p>
            <a:pPr marL="800100" marR="0" lvl="1" indent="-342900" algn="just">
              <a:spcBef>
                <a:spcPts val="0"/>
              </a:spcBef>
              <a:spcAft>
                <a:spcPts val="0"/>
              </a:spcAft>
              <a:buFont typeface="Arial" panose="020B0604020202020204" pitchFamily="34" charset="0"/>
              <a:buChar char="•"/>
            </a:pPr>
            <a:r>
              <a:rPr lang="en-GB" sz="1100" b="0" dirty="0">
                <a:effectLst/>
                <a:latin typeface="+mn-lt"/>
                <a:ea typeface="DengXian" charset="-122"/>
                <a:cs typeface="Arial" charset="0"/>
              </a:rPr>
              <a:t>I</a:t>
            </a:r>
            <a:r>
              <a:rPr lang="en-US" sz="1100" b="0" dirty="0" err="1">
                <a:effectLst/>
                <a:latin typeface="+mn-lt"/>
                <a:ea typeface="DengXian" charset="-122"/>
                <a:cs typeface="Arial" charset="0"/>
              </a:rPr>
              <a:t>ncentives</a:t>
            </a:r>
            <a:r>
              <a:rPr lang="en-US" sz="1100" b="0" dirty="0">
                <a:effectLst/>
                <a:latin typeface="+mn-lt"/>
                <a:ea typeface="DengXian" charset="-122"/>
                <a:cs typeface="Arial" charset="0"/>
              </a:rPr>
              <a:t> in communities</a:t>
            </a:r>
          </a:p>
          <a:p>
            <a:pPr marL="800100" marR="0" lvl="1" indent="-342900" algn="just">
              <a:spcBef>
                <a:spcPts val="0"/>
              </a:spcBef>
              <a:spcAft>
                <a:spcPts val="0"/>
              </a:spcAft>
              <a:buFont typeface="Arial" panose="020B0604020202020204" pitchFamily="34" charset="0"/>
              <a:buChar char="•"/>
            </a:pPr>
            <a:r>
              <a:rPr lang="en-GB" sz="1100" b="0" dirty="0">
                <a:effectLst/>
                <a:latin typeface="+mn-lt"/>
                <a:ea typeface="DengXian" charset="-122"/>
                <a:cs typeface="Arial" charset="0"/>
              </a:rPr>
              <a:t>H</a:t>
            </a:r>
            <a:r>
              <a:rPr lang="en-US" sz="1100" b="0" dirty="0" err="1">
                <a:effectLst/>
                <a:latin typeface="+mn-lt"/>
                <a:ea typeface="DengXian" charset="-122"/>
                <a:cs typeface="Arial" charset="0"/>
              </a:rPr>
              <a:t>ealthy</a:t>
            </a:r>
            <a:r>
              <a:rPr lang="en-US" sz="1100" b="0" dirty="0">
                <a:effectLst/>
                <a:latin typeface="+mn-lt"/>
                <a:ea typeface="DengXian" charset="-122"/>
                <a:cs typeface="Arial" charset="0"/>
              </a:rPr>
              <a:t> urban design</a:t>
            </a:r>
          </a:p>
          <a:p>
            <a:pPr marL="800100" marR="0" lvl="1" indent="-342900" algn="just">
              <a:spcBef>
                <a:spcPts val="0"/>
              </a:spcBef>
              <a:spcAft>
                <a:spcPts val="0"/>
              </a:spcAft>
              <a:buFont typeface="Arial" panose="020B0604020202020204" pitchFamily="34" charset="0"/>
              <a:buChar char="•"/>
            </a:pPr>
            <a:r>
              <a:rPr lang="en-GB" sz="1100" b="0" dirty="0">
                <a:effectLst/>
                <a:latin typeface="+mn-lt"/>
                <a:ea typeface="DengXian" charset="-122"/>
                <a:cs typeface="Arial" charset="0"/>
              </a:rPr>
              <a:t>I</a:t>
            </a:r>
            <a:r>
              <a:rPr lang="en-US" sz="1100" b="0" dirty="0" err="1">
                <a:effectLst/>
                <a:latin typeface="+mn-lt"/>
                <a:ea typeface="DengXian" charset="-122"/>
                <a:cs typeface="Arial" charset="0"/>
              </a:rPr>
              <a:t>ntegrate</a:t>
            </a:r>
            <a:r>
              <a:rPr lang="en-US" sz="1100" b="0" dirty="0">
                <a:effectLst/>
                <a:latin typeface="+mn-lt"/>
                <a:ea typeface="DengXian" charset="-122"/>
                <a:cs typeface="Arial" charset="0"/>
              </a:rPr>
              <a:t> actions across sectors</a:t>
            </a:r>
          </a:p>
          <a:p>
            <a:pPr marL="800100" marR="0" lvl="1" indent="-342900" algn="just">
              <a:spcBef>
                <a:spcPts val="0"/>
              </a:spcBef>
              <a:spcAft>
                <a:spcPts val="0"/>
              </a:spcAft>
              <a:buFont typeface="Arial" panose="020B0604020202020204" pitchFamily="34" charset="0"/>
              <a:buChar char="•"/>
            </a:pPr>
            <a:r>
              <a:rPr lang="en-GB" sz="1100" b="0" dirty="0">
                <a:effectLst/>
                <a:latin typeface="+mn-lt"/>
                <a:ea typeface="DengXian" charset="-122"/>
                <a:cs typeface="Arial" charset="0"/>
              </a:rPr>
              <a:t>I</a:t>
            </a:r>
            <a:r>
              <a:rPr lang="en-US" sz="1100" b="0" dirty="0" err="1">
                <a:effectLst/>
                <a:latin typeface="+mn-lt"/>
                <a:ea typeface="DengXian" charset="-122"/>
                <a:cs typeface="Arial" charset="0"/>
              </a:rPr>
              <a:t>nform</a:t>
            </a:r>
            <a:r>
              <a:rPr lang="en-US" sz="1100" b="0" dirty="0">
                <a:effectLst/>
                <a:latin typeface="+mn-lt"/>
                <a:ea typeface="DengXian" charset="-122"/>
                <a:cs typeface="Arial" charset="0"/>
              </a:rPr>
              <a:t> people</a:t>
            </a:r>
          </a:p>
          <a:p>
            <a:pPr marL="800100" marR="0" lvl="1" indent="-342900" algn="just">
              <a:spcBef>
                <a:spcPts val="0"/>
              </a:spcBef>
              <a:spcAft>
                <a:spcPts val="0"/>
              </a:spcAft>
              <a:buFont typeface="Arial" panose="020B0604020202020204" pitchFamily="34" charset="0"/>
              <a:buChar char="•"/>
            </a:pPr>
            <a:r>
              <a:rPr lang="en-GB" sz="1100" b="0" dirty="0">
                <a:effectLst/>
                <a:latin typeface="+mn-lt"/>
                <a:ea typeface="DengXian" charset="-122"/>
                <a:cs typeface="Arial" charset="0"/>
              </a:rPr>
              <a:t>C</a:t>
            </a:r>
            <a:r>
              <a:rPr lang="en-US" sz="1100" b="0" dirty="0" err="1">
                <a:effectLst/>
                <a:latin typeface="+mn-lt"/>
                <a:ea typeface="DengXian" charset="-122"/>
                <a:cs typeface="Arial" charset="0"/>
              </a:rPr>
              <a:t>ounselling</a:t>
            </a:r>
            <a:r>
              <a:rPr lang="en-US" sz="1100" b="0" dirty="0">
                <a:effectLst/>
                <a:latin typeface="+mn-lt"/>
                <a:ea typeface="DengXian" charset="-122"/>
                <a:cs typeface="Arial" charset="0"/>
              </a:rPr>
              <a:t> in healthcare</a:t>
            </a:r>
          </a:p>
          <a:p>
            <a:pPr marL="800100" marR="0" lvl="1" indent="-342900" algn="just">
              <a:spcBef>
                <a:spcPts val="0"/>
              </a:spcBef>
              <a:spcAft>
                <a:spcPts val="0"/>
              </a:spcAft>
              <a:buFont typeface="Arial" panose="020B0604020202020204" pitchFamily="34" charset="0"/>
              <a:buChar char="•"/>
            </a:pPr>
            <a:r>
              <a:rPr lang="en-GB" sz="1100" b="0" dirty="0">
                <a:effectLst/>
                <a:latin typeface="+mn-lt"/>
                <a:ea typeface="DengXian" charset="-122"/>
                <a:cs typeface="Arial" charset="0"/>
              </a:rPr>
              <a:t>E</a:t>
            </a:r>
            <a:r>
              <a:rPr lang="en-US" sz="1100" b="0" dirty="0" err="1">
                <a:effectLst/>
                <a:latin typeface="+mn-lt"/>
                <a:ea typeface="DengXian" charset="-122"/>
                <a:cs typeface="Arial" charset="0"/>
              </a:rPr>
              <a:t>ducation</a:t>
            </a:r>
            <a:r>
              <a:rPr lang="en-US" sz="1100" b="0" dirty="0">
                <a:effectLst/>
                <a:latin typeface="+mn-lt"/>
                <a:ea typeface="DengXian" charset="-122"/>
                <a:cs typeface="Arial" charset="0"/>
              </a:rPr>
              <a:t> and skills</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dirty="0">
                <a:latin typeface="+mn-lt"/>
              </a:rPr>
              <a:t>When implemented, policy frameworks have the potential to achieve system-wide change.</a:t>
            </a:r>
          </a:p>
          <a:p>
            <a:pPr marL="342900" marR="0" lvl="0" indent="-342900" algn="just">
              <a:spcBef>
                <a:spcPts val="0"/>
              </a:spcBef>
              <a:spcAft>
                <a:spcPts val="0"/>
              </a:spcAft>
              <a:buFont typeface="Wingdings" charset="2"/>
              <a:buChar char=""/>
            </a:pPr>
            <a:endParaRPr lang="en-US" sz="1100" b="0" dirty="0">
              <a:solidFill>
                <a:srgbClr val="464646"/>
              </a:solidFill>
              <a:effectLst/>
              <a:latin typeface="+mn-lt"/>
              <a:ea typeface="DengXian" charset="-122"/>
              <a:cs typeface="Arial" charset="0"/>
            </a:endParaRPr>
          </a:p>
          <a:p>
            <a:pPr marL="342900" marR="0" lvl="0" indent="-342900" algn="just">
              <a:spcBef>
                <a:spcPts val="0"/>
              </a:spcBef>
              <a:spcAft>
                <a:spcPts val="0"/>
              </a:spcAft>
              <a:buFont typeface="Wingdings" charset="2"/>
              <a:buChar char=""/>
            </a:pPr>
            <a:endParaRPr lang="en-US" sz="1100" b="0" dirty="0">
              <a:solidFill>
                <a:srgbClr val="464646"/>
              </a:solidFill>
              <a:effectLst/>
              <a:latin typeface="+mn-lt"/>
              <a:ea typeface="DengXian" charset="-122"/>
              <a:cs typeface="Arial" charset="0"/>
            </a:endParaRPr>
          </a:p>
          <a:p>
            <a:endParaRPr lang="en-US" sz="1100" dirty="0">
              <a:solidFill>
                <a:srgbClr val="464646"/>
              </a:solidFill>
              <a:latin typeface="+mn-lt"/>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20</a:t>
            </a:fld>
            <a:endParaRPr lang="en-GB"/>
          </a:p>
        </p:txBody>
      </p:sp>
    </p:spTree>
    <p:extLst>
      <p:ext uri="{BB962C8B-B14F-4D97-AF65-F5344CB8AC3E}">
        <p14:creationId xmlns:p14="http://schemas.microsoft.com/office/powerpoint/2010/main" val="8007345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nSpc>
                <a:spcPct val="120000"/>
              </a:lnSpc>
              <a:buFont typeface="Arial" panose="020B0604020202020204" pitchFamily="34" charset="0"/>
              <a:buChar char="•"/>
            </a:pPr>
            <a:r>
              <a:rPr lang="en-US" sz="1100" b="1" dirty="0">
                <a:latin typeface="+mn-lt"/>
                <a:cs typeface="Arial" panose="020B0604020202020204" pitchFamily="34" charset="0"/>
              </a:rPr>
              <a:t>Key Messages: Existing policy implementation worldwide is insufficient to control the burden of cancer and other NCDs.</a:t>
            </a:r>
          </a:p>
          <a:p>
            <a:pPr marL="457200" indent="-457200">
              <a:lnSpc>
                <a:spcPct val="120000"/>
              </a:lnSpc>
              <a:buFont typeface="Arial" panose="020B0604020202020204" pitchFamily="34" charset="0"/>
              <a:buChar char="•"/>
            </a:pPr>
            <a:r>
              <a:rPr lang="en-US" sz="1100" b="1" dirty="0">
                <a:latin typeface="+mn-lt"/>
                <a:cs typeface="Arial" panose="020B0604020202020204" pitchFamily="34" charset="0"/>
              </a:rPr>
              <a:t>Evidence is sufficient to justify more action.</a:t>
            </a:r>
          </a:p>
          <a:p>
            <a:pPr marL="457200" indent="-457200">
              <a:lnSpc>
                <a:spcPct val="120000"/>
              </a:lnSpc>
              <a:buFont typeface="Arial" panose="020B0604020202020204" pitchFamily="34" charset="0"/>
              <a:buChar char="•"/>
            </a:pPr>
            <a:endParaRPr lang="en-US" sz="1100" dirty="0">
              <a:latin typeface="+mn-lt"/>
              <a:cs typeface="Arial" panose="020B0604020202020204" pitchFamily="34" charset="0"/>
            </a:endParaRPr>
          </a:p>
          <a:p>
            <a:pPr marL="457200" indent="-457200">
              <a:lnSpc>
                <a:spcPct val="120000"/>
              </a:lnSpc>
              <a:buFont typeface="Arial" panose="020B0604020202020204" pitchFamily="34" charset="0"/>
              <a:buChar char="•"/>
            </a:pPr>
            <a:r>
              <a:rPr lang="en-US" sz="1100" u="sng" dirty="0">
                <a:latin typeface="+mn-lt"/>
                <a:cs typeface="Arial" panose="020B0604020202020204" pitchFamily="34" charset="0"/>
              </a:rPr>
              <a:t>Supporting Notes</a:t>
            </a:r>
            <a:r>
              <a:rPr lang="en-US" sz="1100" u="none" dirty="0">
                <a:latin typeface="+mn-lt"/>
                <a:cs typeface="Arial" panose="020B0604020202020204" pitchFamily="34" charset="0"/>
              </a:rPr>
              <a:t>: </a:t>
            </a:r>
            <a:r>
              <a:rPr lang="en-US" sz="1100" dirty="0">
                <a:latin typeface="+mn-lt"/>
                <a:cs typeface="Arial" panose="020B0604020202020204" pitchFamily="34" charset="0"/>
              </a:rPr>
              <a:t>Important policy actions are being taken in countries around the world, but action to date has been insufficient.</a:t>
            </a:r>
          </a:p>
          <a:p>
            <a:pPr marL="457200" indent="-457200">
              <a:lnSpc>
                <a:spcPct val="120000"/>
              </a:lnSpc>
              <a:buFont typeface="Arial" panose="020B0604020202020204" pitchFamily="34" charset="0"/>
              <a:buChar char="•"/>
            </a:pPr>
            <a:r>
              <a:rPr lang="en-US" sz="1100" dirty="0">
                <a:latin typeface="+mn-lt"/>
                <a:cs typeface="Arial" panose="020B0604020202020204" pitchFamily="34" charset="0"/>
              </a:rPr>
              <a:t>More concerted action is needed to achieve the global target of reducing premature deaths from NCDs, including cancer, by 25 per cent by 2025 and achieve the related Sustainable Development Goals. </a:t>
            </a:r>
          </a:p>
          <a:p>
            <a:pPr marL="457200" indent="-457200">
              <a:lnSpc>
                <a:spcPct val="120000"/>
              </a:lnSpc>
              <a:buFont typeface="Arial" panose="020B0604020202020204" pitchFamily="34" charset="0"/>
              <a:buChar char="•"/>
            </a:pPr>
            <a:r>
              <a:rPr lang="en-US" sz="1100" dirty="0">
                <a:latin typeface="+mn-lt"/>
                <a:cs typeface="Arial" panose="020B0604020202020204" pitchFamily="34" charset="0"/>
              </a:rPr>
              <a:t>Our evidence-based Cancer Prevention Recommendations can help inform policy action to benefit all.</a:t>
            </a:r>
          </a:p>
          <a:p>
            <a:pPr marL="457200" lvl="0" indent="-457200">
              <a:lnSpc>
                <a:spcPct val="120000"/>
              </a:lnSpc>
              <a:buFont typeface="Arial" panose="020B0604020202020204" pitchFamily="34" charset="0"/>
              <a:buChar char="•"/>
            </a:pPr>
            <a:r>
              <a:rPr lang="en-US" sz="1100" dirty="0">
                <a:latin typeface="+mn-lt"/>
                <a:cs typeface="Arial" panose="020B0604020202020204" pitchFamily="34" charset="0"/>
              </a:rPr>
              <a:t>The new policy framework can be used by governments to identify policy actions, that when tailored to their local context and specific needs of their population, will help make environments conducive to following the 2018 Cancer Prevention Recommendations as a whole.</a:t>
            </a:r>
          </a:p>
          <a:p>
            <a:endParaRPr lang="en-US" sz="1100" dirty="0">
              <a:solidFill>
                <a:srgbClr val="464646"/>
              </a:solidFill>
              <a:latin typeface="+mn-lt"/>
              <a:cs typeface="Arial" panose="020B0604020202020204" pitchFamily="34" charset="0"/>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21</a:t>
            </a:fld>
            <a:endParaRPr lang="en-GB"/>
          </a:p>
        </p:txBody>
      </p:sp>
    </p:spTree>
    <p:extLst>
      <p:ext uri="{BB962C8B-B14F-4D97-AF65-F5344CB8AC3E}">
        <p14:creationId xmlns:p14="http://schemas.microsoft.com/office/powerpoint/2010/main" val="41272515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048969"/>
          </a:xfrm>
        </p:spPr>
        <p:txBody>
          <a:bodyPr/>
          <a:lstStyle/>
          <a:p>
            <a:pPr marL="285750" indent="-285750">
              <a:buFont typeface="Arial" panose="020B0604020202020204" pitchFamily="34" charset="0"/>
              <a:buChar char="•"/>
            </a:pPr>
            <a:r>
              <a:rPr lang="en-US" sz="1050" b="1" dirty="0"/>
              <a:t>Key Messages: The 2018 Cancer Prevention Recommendations show a shift in emphasis. Greatest confidence in, and effectiveness of, the recommendations come from applying them as an overall package.</a:t>
            </a:r>
          </a:p>
          <a:p>
            <a:pPr marL="285750" indent="-285750">
              <a:buFont typeface="Arial" panose="020B0604020202020204" pitchFamily="34" charset="0"/>
              <a:buChar char="•"/>
            </a:pPr>
            <a:endParaRPr lang="en-US" sz="1050" b="0" dirty="0"/>
          </a:p>
          <a:p>
            <a:pPr marL="285750" indent="-285750">
              <a:buFont typeface="Arial" panose="020B0604020202020204" pitchFamily="34" charset="0"/>
              <a:buChar char="•"/>
            </a:pPr>
            <a:r>
              <a:rPr lang="en-US" sz="1050" b="0" u="sng" dirty="0"/>
              <a:t>Supporting Notes</a:t>
            </a:r>
            <a:r>
              <a:rPr lang="en-US" sz="1050" b="0" u="none" dirty="0"/>
              <a:t>: </a:t>
            </a:r>
            <a:r>
              <a:rPr lang="en-US" sz="1050" b="0" dirty="0"/>
              <a:t>The Recommendations in the Third Expert Report are similar to those in the 2007 Second Expert Report. However, they incorporate an important shift in emphasis in the Panel’s interpretation of the evidence. </a:t>
            </a:r>
          </a:p>
          <a:p>
            <a:pPr marL="285750" indent="-285750">
              <a:buFont typeface="Arial" panose="020B0604020202020204" pitchFamily="34" charset="0"/>
              <a:buChar char="•"/>
            </a:pPr>
            <a:r>
              <a:rPr lang="en-US" sz="1050" b="0" dirty="0"/>
              <a:t>Through the years the Continuous Update Project (CUP) and its predecessors, the First and Second Expert Reports, have identified many specific foods (such as processed meat) and components of foods (such as alcohol) in the human diet that increase or decrease the risk of one or more particular cancers. </a:t>
            </a:r>
          </a:p>
          <a:p>
            <a:pPr marL="285750" indent="-285750">
              <a:buFont typeface="Arial" panose="020B0604020202020204" pitchFamily="34" charset="0"/>
              <a:buChar char="•"/>
            </a:pPr>
            <a:r>
              <a:rPr lang="en-US" sz="1050" b="0" dirty="0"/>
              <a:t>However, it appears increasingly unlikely that specific foods, nutrients or other components of foods are themselves major factors in causing or protecting against most cancers: rather, different patterns of diet and physical activity combine to create a metabolic state that is more, or less, conducive to the acquisition of the genetic and epigenetic alterations that lead to the phenotypical structural and functional alterations in cells described by the hallmarks of cancer.</a:t>
            </a:r>
          </a:p>
          <a:p>
            <a:pPr marL="285750" indent="-285750">
              <a:buFont typeface="Arial" panose="020B0604020202020204" pitchFamily="34" charset="0"/>
              <a:buChar char="•"/>
            </a:pPr>
            <a:r>
              <a:rPr lang="en-US" sz="1050" b="0" dirty="0"/>
              <a:t>The Panel </a:t>
            </a:r>
            <a:r>
              <a:rPr lang="en-US" sz="1050" b="0" dirty="0" err="1"/>
              <a:t>emphasises</a:t>
            </a:r>
            <a:r>
              <a:rPr lang="en-US" sz="1050" b="0" dirty="0"/>
              <a:t> the importance of </a:t>
            </a:r>
            <a:r>
              <a:rPr lang="en-US" sz="1050" b="0" dirty="0" err="1"/>
              <a:t>recognising</a:t>
            </a:r>
            <a:r>
              <a:rPr lang="en-US" sz="1050" b="0" dirty="0"/>
              <a:t> that, while following each individual Recommendation is expected to offer cancer protection benefit, the most benefit is to be gained by treating them as an integrated pattern of </a:t>
            </a:r>
            <a:r>
              <a:rPr lang="en-US" sz="1050" b="0" dirty="0" err="1"/>
              <a:t>behaviours</a:t>
            </a:r>
            <a:r>
              <a:rPr lang="en-US" sz="1050" b="0" dirty="0"/>
              <a:t> relating to diet and physical activity, and other factors, that can be considered as an overall ‘package’ or way of life ,</a:t>
            </a:r>
          </a:p>
          <a:p>
            <a:pPr marL="285750" indent="-285750">
              <a:buFont typeface="Arial" panose="020B0604020202020204" pitchFamily="34" charset="0"/>
              <a:buChar char="•"/>
            </a:pPr>
            <a:r>
              <a:rPr lang="en-US" sz="1050" b="0" dirty="0"/>
              <a:t>The consistency in the Recommendations since 2007 increases confidence in the evidence base and in the advice given to policymakers, the scientific community, health professionals and the public. </a:t>
            </a:r>
          </a:p>
          <a:p>
            <a:pPr marL="171450" indent="-171450">
              <a:buFont typeface="Arial" panose="020B0604020202020204" pitchFamily="34" charset="0"/>
              <a:buChar char="•"/>
            </a:pPr>
            <a:endParaRPr lang="en-US" sz="1050" dirty="0"/>
          </a:p>
          <a:p>
            <a:pPr marL="171450" indent="-171450">
              <a:buFont typeface="Arial" panose="020B0604020202020204" pitchFamily="34" charset="0"/>
              <a:buChar char="•"/>
            </a:pPr>
            <a:endParaRPr lang="en-US" sz="1050" dirty="0"/>
          </a:p>
        </p:txBody>
      </p:sp>
      <p:sp>
        <p:nvSpPr>
          <p:cNvPr id="4" name="Slide Number Placeholder 3"/>
          <p:cNvSpPr>
            <a:spLocks noGrp="1"/>
          </p:cNvSpPr>
          <p:nvPr>
            <p:ph type="sldNum" sz="quarter" idx="10"/>
          </p:nvPr>
        </p:nvSpPr>
        <p:spPr/>
        <p:txBody>
          <a:bodyPr/>
          <a:lstStyle/>
          <a:p>
            <a:fld id="{5467B214-8946-0B4D-B887-7F8B37BED052}" type="slidenum">
              <a:rPr lang="en-GB" smtClean="0"/>
              <a:t>22</a:t>
            </a:fld>
            <a:endParaRPr lang="en-GB"/>
          </a:p>
        </p:txBody>
      </p:sp>
    </p:spTree>
    <p:extLst>
      <p:ext uri="{BB962C8B-B14F-4D97-AF65-F5344CB8AC3E}">
        <p14:creationId xmlns:p14="http://schemas.microsoft.com/office/powerpoint/2010/main" val="11100420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5408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1" kern="1200" dirty="0">
                <a:effectLst/>
                <a:latin typeface="+mn-lt"/>
                <a:ea typeface="+mn-ea"/>
                <a:cs typeface="+mn-cs"/>
              </a:rPr>
              <a:t>Key Messages: During the CUP process, several important areas of uncertainty were identified. These six broad areas offer fruitful directions for the research community in respect of diet, nutrition, physical activity and cancer.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050" kern="1200" dirty="0">
                <a:effectLst/>
                <a:latin typeface="+mn-lt"/>
                <a:ea typeface="+mn-ea"/>
                <a:cs typeface="+mn-cs"/>
              </a:rPr>
            </a:br>
            <a:r>
              <a:rPr lang="en-US" sz="1050" u="sng" kern="1200" dirty="0">
                <a:effectLst/>
                <a:latin typeface="+mn-lt"/>
                <a:ea typeface="+mn-ea"/>
                <a:cs typeface="+mn-cs"/>
              </a:rPr>
              <a:t>Supporting Notes</a:t>
            </a:r>
            <a:r>
              <a:rPr lang="en-US" sz="1050" u="none" kern="1200" dirty="0">
                <a:effectLst/>
                <a:latin typeface="+mn-lt"/>
                <a:ea typeface="+mn-ea"/>
                <a:cs typeface="+mn-cs"/>
              </a:rPr>
              <a:t>: </a:t>
            </a:r>
            <a:r>
              <a:rPr lang="en-US" sz="1050" kern="1200" dirty="0">
                <a:effectLst/>
                <a:latin typeface="+mn-lt"/>
                <a:ea typeface="+mn-ea"/>
                <a:cs typeface="+mn-cs"/>
              </a:rPr>
              <a:t>As part of the Continuous Update Project (CUP) process, the Panel has discussed the implications of recent findings that </a:t>
            </a:r>
            <a:r>
              <a:rPr lang="en-US" sz="1050" kern="1200" dirty="0" err="1">
                <a:effectLst/>
                <a:latin typeface="+mn-lt"/>
                <a:ea typeface="+mn-ea"/>
                <a:cs typeface="+mn-cs"/>
              </a:rPr>
              <a:t>emphasise</a:t>
            </a:r>
            <a:r>
              <a:rPr lang="en-US" sz="1050" kern="1200" dirty="0">
                <a:effectLst/>
                <a:latin typeface="+mn-lt"/>
                <a:ea typeface="+mn-ea"/>
                <a:cs typeface="+mn-cs"/>
              </a:rPr>
              <a:t> the importance of adopting a more holistic focus, by considering how different patterns of diet and physical activity combine to create a metabolic state that is more, or less, conducive to the development of cancer (rather than focusing on singular effects of specific dietary factors such as individual foods). </a:t>
            </a:r>
            <a:br>
              <a:rPr lang="en-US" sz="1050" kern="1200" dirty="0">
                <a:effectLst/>
                <a:latin typeface="+mn-lt"/>
                <a:ea typeface="+mn-ea"/>
                <a:cs typeface="+mn-cs"/>
              </a:rPr>
            </a:br>
            <a:r>
              <a:rPr lang="en-US" sz="1050" kern="1200" dirty="0">
                <a:effectLst/>
                <a:latin typeface="+mn-lt"/>
                <a:ea typeface="+mn-ea"/>
                <a:cs typeface="+mn-cs"/>
              </a:rPr>
              <a:t>The Panel has also discussed the implications of recent findings that </a:t>
            </a:r>
            <a:r>
              <a:rPr lang="en-US" sz="1050" kern="1200" dirty="0" err="1">
                <a:effectLst/>
                <a:latin typeface="+mn-lt"/>
                <a:ea typeface="+mn-ea"/>
                <a:cs typeface="+mn-cs"/>
              </a:rPr>
              <a:t>emphasise</a:t>
            </a:r>
            <a:r>
              <a:rPr lang="en-US" sz="1050" kern="1200" dirty="0">
                <a:effectLst/>
                <a:latin typeface="+mn-lt"/>
                <a:ea typeface="+mn-ea"/>
                <a:cs typeface="+mn-cs"/>
              </a:rPr>
              <a:t> the importance of adopting a more holistic focus, by considering how different patterns of diet and physical activity combine to create a metabolic state that is more, or less, conducive to the development of cancer (rather than focusing on singular effects of specific dietary factors such as individual foods. These discussions have led the Panel to identify six areas where research is needed. </a:t>
            </a:r>
          </a:p>
          <a:p>
            <a:pPr algn="just"/>
            <a:endParaRPr lang="en-US" sz="1050" b="0" kern="1200" dirty="0">
              <a:effectLst/>
              <a:latin typeface="+mn-lt"/>
              <a:ea typeface="+mn-ea"/>
              <a:cs typeface="+mn-cs"/>
            </a:endParaRPr>
          </a:p>
          <a:p>
            <a:pPr algn="just"/>
            <a:r>
              <a:rPr lang="en-US" sz="1050" b="0" dirty="0"/>
              <a:t>For more information, please see </a:t>
            </a:r>
            <a:r>
              <a:rPr lang="en-US" sz="1050" b="0" dirty="0" err="1"/>
              <a:t>wcrf.org</a:t>
            </a:r>
            <a:r>
              <a:rPr lang="en-US" sz="1050" b="0" dirty="0"/>
              <a:t>/future-research-directions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kern="1200" dirty="0">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dirty="0"/>
          </a:p>
          <a:p>
            <a:endParaRPr lang="en-US" sz="1050" b="1" dirty="0"/>
          </a:p>
        </p:txBody>
      </p:sp>
      <p:sp>
        <p:nvSpPr>
          <p:cNvPr id="4" name="Slide Number Placeholder 3"/>
          <p:cNvSpPr>
            <a:spLocks noGrp="1"/>
          </p:cNvSpPr>
          <p:nvPr>
            <p:ph type="sldNum" sz="quarter" idx="10"/>
          </p:nvPr>
        </p:nvSpPr>
        <p:spPr/>
        <p:txBody>
          <a:bodyPr/>
          <a:lstStyle/>
          <a:p>
            <a:fld id="{5467B214-8946-0B4D-B887-7F8B37BED052}" type="slidenum">
              <a:rPr lang="en-GB" smtClean="0"/>
              <a:t>23</a:t>
            </a:fld>
            <a:endParaRPr lang="en-GB" dirty="0"/>
          </a:p>
        </p:txBody>
      </p:sp>
    </p:spTree>
    <p:extLst>
      <p:ext uri="{BB962C8B-B14F-4D97-AF65-F5344CB8AC3E}">
        <p14:creationId xmlns:p14="http://schemas.microsoft.com/office/powerpoint/2010/main" val="10590827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pPr marL="285750" indent="-285750">
              <a:buFont typeface="Arial" panose="020B0604020202020204" pitchFamily="34" charset="0"/>
              <a:buChar char="•"/>
            </a:pPr>
            <a:r>
              <a:rPr lang="en-US" sz="1050" b="1" dirty="0">
                <a:solidFill>
                  <a:schemeClr val="tx1"/>
                </a:solidFill>
              </a:rPr>
              <a:t>Key Messages: The TER is the most authoritative and up-to-date analysis of the links between diet, nutrition, physical activity and cancer.</a:t>
            </a:r>
          </a:p>
          <a:p>
            <a:pPr marL="285750" indent="-285750">
              <a:buFont typeface="Arial" panose="020B0604020202020204" pitchFamily="34" charset="0"/>
              <a:buChar char="•"/>
            </a:pPr>
            <a:r>
              <a:rPr lang="en-US" sz="1050" b="1" dirty="0">
                <a:solidFill>
                  <a:schemeClr val="tx1"/>
                </a:solidFill>
              </a:rPr>
              <a:t>Following the recommendations is expected to substantially reduce risk of cancer and other NCDs.</a:t>
            </a:r>
            <a:br>
              <a:rPr lang="en-US" sz="1050" b="1" dirty="0">
                <a:solidFill>
                  <a:schemeClr val="tx1"/>
                </a:solidFill>
              </a:rPr>
            </a:br>
            <a:endParaRPr lang="en-US" sz="1050" b="1" dirty="0">
              <a:solidFill>
                <a:schemeClr val="tx1"/>
              </a:solidFill>
            </a:endParaRPr>
          </a:p>
          <a:p>
            <a:pPr marL="285750" indent="-285750">
              <a:buFont typeface="Arial" panose="020B0604020202020204" pitchFamily="34" charset="0"/>
              <a:buChar char="•"/>
            </a:pPr>
            <a:r>
              <a:rPr lang="en-US" sz="1050" b="0" u="sng" dirty="0">
                <a:solidFill>
                  <a:schemeClr val="tx1"/>
                </a:solidFill>
              </a:rPr>
              <a:t>Supporting Notes</a:t>
            </a:r>
            <a:r>
              <a:rPr lang="en-US" sz="1050" b="0" u="none" dirty="0">
                <a:solidFill>
                  <a:schemeClr val="tx1"/>
                </a:solidFill>
              </a:rPr>
              <a:t>: </a:t>
            </a:r>
            <a:r>
              <a:rPr lang="en-US" sz="1050" b="0" dirty="0">
                <a:solidFill>
                  <a:schemeClr val="tx1"/>
                </a:solidFill>
              </a:rPr>
              <a:t>The publication of the Third Expert Report is an important milestone in the life of the Continuous Update Project (CUP). </a:t>
            </a:r>
          </a:p>
          <a:p>
            <a:pPr marL="285750" indent="-285750">
              <a:buFont typeface="Arial" panose="020B0604020202020204" pitchFamily="34" charset="0"/>
              <a:buChar char="•"/>
            </a:pPr>
            <a:r>
              <a:rPr lang="en-US" sz="1050" b="0" dirty="0">
                <a:solidFill>
                  <a:schemeClr val="tx1"/>
                </a:solidFill>
              </a:rPr>
              <a:t>Like its predecessors, the Third Expert Report provides a comprehensive analysis, using the most meticulous methods, of the current state of the evidence on preventing and surviving cancer through diet, nutrition, maintaining a healthy weight and physical activity, and presents the latest Cancer Prevention Recommendations. </a:t>
            </a:r>
          </a:p>
          <a:p>
            <a:pPr marL="285750" indent="-285750">
              <a:buFont typeface="Arial" panose="020B0604020202020204" pitchFamily="34" charset="0"/>
              <a:buChar char="•"/>
            </a:pPr>
            <a:r>
              <a:rPr lang="en-US" sz="1050" b="0" dirty="0">
                <a:solidFill>
                  <a:schemeClr val="tx1"/>
                </a:solidFill>
              </a:rPr>
              <a:t>The Cancer Prevention Recommendations provide a tangible way to reduce the incidence of cancer by helping people to maintain a healthy weight and adopt healthy patterns of eating, drinking and physical activity throughout life, and by informing policy action. The Recommendations are for use by individuals, researchers, medical and health professionals, policymakers, civil society </a:t>
            </a:r>
            <a:r>
              <a:rPr lang="en-US" sz="1050" b="0" dirty="0" err="1">
                <a:solidFill>
                  <a:schemeClr val="tx1"/>
                </a:solidFill>
              </a:rPr>
              <a:t>organisations</a:t>
            </a:r>
            <a:r>
              <a:rPr lang="en-US" sz="1050" b="0" dirty="0">
                <a:solidFill>
                  <a:schemeClr val="tx1"/>
                </a:solidFill>
              </a:rPr>
              <a:t> and other cancer </a:t>
            </a:r>
            <a:r>
              <a:rPr lang="en-US" sz="1050" b="0" dirty="0" err="1">
                <a:solidFill>
                  <a:schemeClr val="tx1"/>
                </a:solidFill>
              </a:rPr>
              <a:t>organisations</a:t>
            </a:r>
            <a:r>
              <a:rPr lang="en-US" sz="1050" b="0" dirty="0">
                <a:solidFill>
                  <a:schemeClr val="tx1"/>
                </a:solidFill>
              </a:rPr>
              <a:t>, as well as the media. </a:t>
            </a:r>
          </a:p>
          <a:p>
            <a:pPr marL="342900" indent="-342900">
              <a:buFont typeface="Arial" panose="020B0604020202020204" pitchFamily="34" charset="0"/>
              <a:buChar char="•"/>
            </a:pPr>
            <a:r>
              <a:rPr lang="en-US" sz="1050" b="0" dirty="0">
                <a:solidFill>
                  <a:schemeClr val="tx1"/>
                </a:solidFill>
              </a:rPr>
              <a:t>A significant body of evidence suggests that following the Recommendations works in real life. Studies evaluating adherence to the Cancer Prevention Recommendations from the last Expert Report, published in 2007, have shown that the more people adhere to the Recommendations, the greater the reductions in the risk of some specific cancers, of cancer as a whole and of death. These studies have shown that benefits extend beyond cancer to other non-communicable diseases. </a:t>
            </a:r>
          </a:p>
          <a:p>
            <a:pPr marL="342900" indent="-342900">
              <a:buFont typeface="Arial" panose="020B0604020202020204" pitchFamily="34" charset="0"/>
              <a:buChar char="•"/>
            </a:pPr>
            <a:r>
              <a:rPr lang="en-US" sz="1050" b="0" dirty="0">
                <a:solidFill>
                  <a:schemeClr val="tx1"/>
                </a:solidFill>
              </a:rPr>
              <a:t>This Third Expert Report offers the most robust basis for a future where avoidable cancers are </a:t>
            </a:r>
            <a:r>
              <a:rPr lang="en-US" sz="1050" b="0" dirty="0" err="1">
                <a:solidFill>
                  <a:schemeClr val="tx1"/>
                </a:solidFill>
              </a:rPr>
              <a:t>minimised</a:t>
            </a:r>
            <a:r>
              <a:rPr lang="en-US" sz="1050" b="0" dirty="0">
                <a:solidFill>
                  <a:schemeClr val="tx1"/>
                </a:solidFill>
              </a:rPr>
              <a:t>, and where the public and cancer survivors, and those caring for them, know how they can best adapt their ways of living to reduce cancer risk and improve outcome and quality of life after diagnosis. </a:t>
            </a:r>
          </a:p>
          <a:p>
            <a:pPr marL="171450" indent="-171450">
              <a:buFont typeface="Arial" panose="020B0604020202020204" pitchFamily="34" charset="0"/>
              <a:buChar char="•"/>
            </a:pPr>
            <a:endParaRPr lang="en-US" sz="1050" b="0" dirty="0">
              <a:solidFill>
                <a:schemeClr val="tx1"/>
              </a:solidFill>
            </a:endParaRPr>
          </a:p>
          <a:p>
            <a:pPr marL="171450" indent="-171450">
              <a:buFont typeface="Arial" panose="020B0604020202020204" pitchFamily="34" charset="0"/>
              <a:buChar char="•"/>
            </a:pPr>
            <a:endParaRPr lang="en-US" sz="1050" b="0" dirty="0">
              <a:solidFill>
                <a:schemeClr val="tx1"/>
              </a:solidFill>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24</a:t>
            </a:fld>
            <a:endParaRPr lang="en-GB"/>
          </a:p>
        </p:txBody>
      </p:sp>
    </p:spTree>
    <p:extLst>
      <p:ext uri="{BB962C8B-B14F-4D97-AF65-F5344CB8AC3E}">
        <p14:creationId xmlns:p14="http://schemas.microsoft.com/office/powerpoint/2010/main" val="29268515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Messages: Progress is greatest when everyone works together.</a:t>
            </a:r>
          </a:p>
          <a:p>
            <a:endParaRPr lang="en-US" b="1" dirty="0"/>
          </a:p>
          <a:p>
            <a:r>
              <a:rPr lang="en-US" b="0" u="sng" dirty="0"/>
              <a:t>Supporting Notes</a:t>
            </a:r>
            <a:r>
              <a:rPr lang="en-US" b="0" u="none" dirty="0"/>
              <a:t>: </a:t>
            </a:r>
            <a:r>
              <a:rPr lang="en-GB" b="0" dirty="0"/>
              <a:t>The benefits of working in partnership</a:t>
            </a:r>
            <a:endParaRPr lang="en-GB" dirty="0"/>
          </a:p>
          <a:p>
            <a:pPr marL="171450" indent="-171450">
              <a:buFont typeface="Arial" panose="020B0604020202020204" pitchFamily="34" charset="0"/>
              <a:buChar char="•"/>
            </a:pPr>
            <a:r>
              <a:rPr lang="en-GB" dirty="0"/>
              <a:t>The landmark publication of the Third Expert Report has been made possible by the collective efforts of many people around the world. Others, not directly involved in the production of this Report but who share the goals of preventing cancer and improving cancer survival, also have a role to play.</a:t>
            </a:r>
          </a:p>
          <a:p>
            <a:pPr marL="171450" indent="-171450">
              <a:buFont typeface="Arial" panose="020B0604020202020204" pitchFamily="34" charset="0"/>
              <a:buChar char="•"/>
            </a:pPr>
            <a:r>
              <a:rPr lang="en-GB" dirty="0"/>
              <a:t>Disseminating findings, promoting the Recommendations and guiding future research</a:t>
            </a:r>
          </a:p>
          <a:p>
            <a:pPr marL="171450" indent="-171450">
              <a:buFont typeface="Arial" panose="020B0604020202020204" pitchFamily="34" charset="0"/>
              <a:buChar char="•"/>
            </a:pPr>
            <a:r>
              <a:rPr lang="en-GB" dirty="0"/>
              <a:t>WCRF and AICR are committed to disseminating the findings of this Third Expert Report, promoting the Cancer Prevention Recommendations and using the findings to help inform and guide future research. </a:t>
            </a:r>
          </a:p>
          <a:p>
            <a:pPr marL="171450" indent="-171450">
              <a:buFont typeface="Arial" panose="020B0604020202020204" pitchFamily="34" charset="0"/>
              <a:buChar char="•"/>
            </a:pPr>
            <a:r>
              <a:rPr lang="en-GB" dirty="0"/>
              <a:t>Support in this effort is encouraged from the wider community of people with an interest in preventing cancer and improving survival, whether they be individuals, researchers, medical and health professionals, policymakers, civil society organisations and other cancer organisations, as well as the media. </a:t>
            </a:r>
          </a:p>
          <a:p>
            <a:pPr marL="171450" indent="-171450">
              <a:buFont typeface="Arial" panose="020B0604020202020204" pitchFamily="34" charset="0"/>
              <a:buChar char="•"/>
            </a:pPr>
            <a:r>
              <a:rPr lang="en-GB" dirty="0"/>
              <a:t>Together, our voice is louder, our reach is further and the benefits will be greater.</a:t>
            </a:r>
          </a:p>
          <a:p>
            <a:endParaRPr lang="en-US" b="1" dirty="0"/>
          </a:p>
        </p:txBody>
      </p:sp>
      <p:sp>
        <p:nvSpPr>
          <p:cNvPr id="4" name="Slide Number Placeholder 3"/>
          <p:cNvSpPr>
            <a:spLocks noGrp="1"/>
          </p:cNvSpPr>
          <p:nvPr>
            <p:ph type="sldNum" sz="quarter" idx="10"/>
          </p:nvPr>
        </p:nvSpPr>
        <p:spPr/>
        <p:txBody>
          <a:bodyPr/>
          <a:lstStyle/>
          <a:p>
            <a:fld id="{5467B214-8946-0B4D-B887-7F8B37BED052}" type="slidenum">
              <a:rPr lang="en-GB" smtClean="0"/>
              <a:t>25</a:t>
            </a:fld>
            <a:endParaRPr lang="en-GB"/>
          </a:p>
        </p:txBody>
      </p:sp>
    </p:spTree>
    <p:extLst>
      <p:ext uri="{BB962C8B-B14F-4D97-AF65-F5344CB8AC3E}">
        <p14:creationId xmlns:p14="http://schemas.microsoft.com/office/powerpoint/2010/main" val="28401131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67B214-8946-0B4D-B887-7F8B37BED052}" type="slidenum">
              <a:rPr lang="en-GB" smtClean="0"/>
              <a:t>26</a:t>
            </a:fld>
            <a:endParaRPr lang="en-GB"/>
          </a:p>
        </p:txBody>
      </p:sp>
    </p:spTree>
    <p:extLst>
      <p:ext uri="{BB962C8B-B14F-4D97-AF65-F5344CB8AC3E}">
        <p14:creationId xmlns:p14="http://schemas.microsoft.com/office/powerpoint/2010/main" val="2348892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defRPr/>
            </a:pPr>
            <a:r>
              <a:rPr lang="en-US" b="1" dirty="0"/>
              <a:t>Key Message: WCRF is a leading global authority on the links between diet, nutrition, physical activity and cancer.  We fund research, interpret global evidence, provide health information, advocate policy and build partnerships with like-minded </a:t>
            </a:r>
            <a:r>
              <a:rPr lang="en-US" b="1" dirty="0" err="1"/>
              <a:t>organisations</a:t>
            </a:r>
            <a:r>
              <a:rPr lang="en-US" b="1" dirty="0"/>
              <a:t>.</a:t>
            </a:r>
          </a:p>
          <a:p>
            <a:pPr marL="171450" lvl="0" indent="-171450">
              <a:buFont typeface="Arial" panose="020B0604020202020204" pitchFamily="34" charset="0"/>
              <a:buChar char="•"/>
              <a:defRPr/>
            </a:pPr>
            <a:endParaRPr lang="en-US" b="1" dirty="0"/>
          </a:p>
          <a:p>
            <a:pPr marL="171450" lvl="0" indent="-171450">
              <a:buFont typeface="Arial" panose="020B0604020202020204" pitchFamily="34" charset="0"/>
              <a:buChar char="•"/>
              <a:defRPr/>
            </a:pPr>
            <a:r>
              <a:rPr lang="en-US" u="sng" dirty="0"/>
              <a:t>Supporting Notes</a:t>
            </a:r>
            <a:r>
              <a:rPr lang="en-US" u="none" dirty="0"/>
              <a:t>: For</a:t>
            </a:r>
            <a:r>
              <a:rPr lang="en-US" dirty="0"/>
              <a:t> more detail about our work, </a:t>
            </a:r>
            <a:r>
              <a:rPr lang="en-US" b="0" dirty="0"/>
              <a:t>please visit the website </a:t>
            </a:r>
            <a:r>
              <a:rPr lang="en-US" b="0" dirty="0" err="1"/>
              <a:t>wcrf.org</a:t>
            </a:r>
            <a:endParaRPr lang="en-US" b="0" dirty="0"/>
          </a:p>
        </p:txBody>
      </p:sp>
      <p:sp>
        <p:nvSpPr>
          <p:cNvPr id="4" name="Slide Number Placeholder 3"/>
          <p:cNvSpPr>
            <a:spLocks noGrp="1"/>
          </p:cNvSpPr>
          <p:nvPr>
            <p:ph type="sldNum" sz="quarter" idx="10"/>
          </p:nvPr>
        </p:nvSpPr>
        <p:spPr/>
        <p:txBody>
          <a:bodyPr/>
          <a:lstStyle/>
          <a:p>
            <a:fld id="{5467B214-8946-0B4D-B887-7F8B37BED052}" type="slidenum">
              <a:rPr lang="en-GB" smtClean="0"/>
              <a:t>3</a:t>
            </a:fld>
            <a:endParaRPr lang="en-GB"/>
          </a:p>
        </p:txBody>
      </p:sp>
    </p:spTree>
    <p:extLst>
      <p:ext uri="{BB962C8B-B14F-4D97-AF65-F5344CB8AC3E}">
        <p14:creationId xmlns:p14="http://schemas.microsoft.com/office/powerpoint/2010/main" val="537694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dirty="0"/>
              <a:t>Key Messages: The content of this presentation is listed above. For more information on anything covered during this presentation, please visit the Third Expert Report website, </a:t>
            </a:r>
            <a:r>
              <a:rPr lang="en-US" sz="1100" b="1" dirty="0" err="1"/>
              <a:t>www.dietandcancerreport.org</a:t>
            </a:r>
            <a:r>
              <a:rPr lang="en-US" sz="1100" b="1" dirty="0"/>
              <a:t>.</a:t>
            </a:r>
          </a:p>
          <a:p>
            <a:endParaRPr lang="en-US" sz="1100" dirty="0"/>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4</a:t>
            </a:fld>
            <a:endParaRPr lang="en-GB"/>
          </a:p>
        </p:txBody>
      </p:sp>
    </p:spTree>
    <p:extLst>
      <p:ext uri="{BB962C8B-B14F-4D97-AF65-F5344CB8AC3E}">
        <p14:creationId xmlns:p14="http://schemas.microsoft.com/office/powerpoint/2010/main" val="1336207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b="1" kern="1200" dirty="0">
                <a:solidFill>
                  <a:schemeClr val="tx1"/>
                </a:solidFill>
                <a:effectLst/>
                <a:latin typeface="+mn-lt"/>
                <a:ea typeface="+mn-ea"/>
                <a:cs typeface="+mn-cs"/>
              </a:rPr>
              <a:t>Key Message: The World Cancer Research Fund (WCRF) network is a leading global authority on the links between diet, </a:t>
            </a:r>
            <a:r>
              <a:rPr lang="en-GB" sz="1100" b="1" dirty="0"/>
              <a:t>nutrition</a:t>
            </a:r>
            <a:r>
              <a:rPr lang="en-GB" sz="1100" b="1" kern="1200" dirty="0">
                <a:solidFill>
                  <a:schemeClr val="tx1"/>
                </a:solidFill>
                <a:effectLst/>
                <a:latin typeface="+mn-lt"/>
                <a:ea typeface="+mn-ea"/>
                <a:cs typeface="+mn-cs"/>
              </a:rPr>
              <a:t> and physical activity, and cancer prevention and survival.  </a:t>
            </a:r>
            <a:br>
              <a:rPr lang="en-GB" sz="1100" b="1" kern="1200" dirty="0">
                <a:solidFill>
                  <a:schemeClr val="tx1"/>
                </a:solidFill>
                <a:effectLst/>
                <a:latin typeface="+mn-lt"/>
                <a:ea typeface="+mn-ea"/>
                <a:cs typeface="+mn-cs"/>
              </a:rPr>
            </a:br>
            <a:endParaRPr lang="en-GB" sz="1100" b="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0" u="sng" kern="1200" dirty="0">
                <a:solidFill>
                  <a:schemeClr val="tx1"/>
                </a:solidFill>
                <a:effectLst/>
                <a:latin typeface="+mn-lt"/>
                <a:ea typeface="+mn-ea"/>
                <a:cs typeface="+mn-cs"/>
              </a:rPr>
              <a:t>Supporting Notes</a:t>
            </a:r>
            <a:r>
              <a:rPr lang="en-US" sz="1100" b="0" u="none" kern="1200" dirty="0">
                <a:solidFill>
                  <a:schemeClr val="tx1"/>
                </a:solidFill>
                <a:effectLst/>
                <a:latin typeface="+mn-lt"/>
                <a:ea typeface="+mn-ea"/>
                <a:cs typeface="+mn-cs"/>
              </a:rPr>
              <a:t>: </a:t>
            </a:r>
            <a:r>
              <a:rPr lang="en-US" sz="1100" b="0" kern="1200" dirty="0">
                <a:solidFill>
                  <a:schemeClr val="tx1"/>
                </a:solidFill>
                <a:effectLst/>
                <a:latin typeface="+mn-lt"/>
                <a:ea typeface="+mn-ea"/>
                <a:cs typeface="+mn-cs"/>
              </a:rPr>
              <a:t>The Continuous Update Project (CUP) is a rigorous, systematic and ongoing </a:t>
            </a:r>
            <a:r>
              <a:rPr lang="en-US" sz="1100" b="0" kern="1200" dirty="0" err="1">
                <a:solidFill>
                  <a:schemeClr val="tx1"/>
                </a:solidFill>
                <a:effectLst/>
                <a:latin typeface="+mn-lt"/>
                <a:ea typeface="+mn-ea"/>
                <a:cs typeface="+mn-cs"/>
              </a:rPr>
              <a:t>programme</a:t>
            </a:r>
            <a:r>
              <a:rPr lang="en-US" sz="1100" b="0" kern="1200" dirty="0">
                <a:solidFill>
                  <a:schemeClr val="tx1"/>
                </a:solidFill>
                <a:effectLst/>
                <a:latin typeface="+mn-lt"/>
                <a:ea typeface="+mn-ea"/>
                <a:cs typeface="+mn-cs"/>
              </a:rPr>
              <a:t> to gather, present, </a:t>
            </a:r>
            <a:r>
              <a:rPr lang="en-US" sz="1100" b="0" kern="1200" dirty="0" err="1">
                <a:solidFill>
                  <a:schemeClr val="tx1"/>
                </a:solidFill>
                <a:effectLst/>
                <a:latin typeface="+mn-lt"/>
                <a:ea typeface="+mn-ea"/>
                <a:cs typeface="+mn-cs"/>
              </a:rPr>
              <a:t>analyse</a:t>
            </a:r>
            <a:r>
              <a:rPr lang="en-US" sz="1100" b="0" kern="1200" dirty="0">
                <a:solidFill>
                  <a:schemeClr val="tx1"/>
                </a:solidFill>
                <a:effectLst/>
                <a:latin typeface="+mn-lt"/>
                <a:ea typeface="+mn-ea"/>
                <a:cs typeface="+mn-cs"/>
              </a:rPr>
              <a:t> and judge the global research on how diet, nutrition and physical activity affect cancer risk and survival, and to make Cancer Prevention Recommendations.  </a:t>
            </a:r>
            <a:endParaRPr lang="en-GB" sz="1100" b="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100" kern="1200" dirty="0">
                <a:solidFill>
                  <a:schemeClr val="tx1"/>
                </a:solidFill>
                <a:effectLst/>
                <a:latin typeface="+mn-lt"/>
                <a:ea typeface="+mn-ea"/>
                <a:cs typeface="+mn-cs"/>
              </a:rPr>
              <a:t>As part of our ongoing Continuous Update Project (CUP), our independent panel of scientists carries out regular systematic analysis of research from all over the world in this area of work and publishes its findings as Expert Reports.</a:t>
            </a:r>
            <a:endParaRPr lang="en-US" sz="11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a:solidFill>
                  <a:schemeClr val="tx1"/>
                </a:solidFill>
                <a:effectLst/>
                <a:latin typeface="+mn-lt"/>
                <a:ea typeface="+mn-ea"/>
                <a:cs typeface="+mn-cs"/>
              </a:rPr>
              <a:t>The Third Expert Report builds on the groundbreaking achievements of the First and Second Expert Reports, published in 1997 and 2007, respectively. Like its predecessors, the Third Expert Report provides a comprehensive analysis, using the most meticulous of methods, of the worldwide body of evidence on preventing and surviving cancer through diet, nutrition and physical activity, and presents the latest Cancer Prevention Recommendations.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dirty="0">
                <a:solidFill>
                  <a:schemeClr val="tx1"/>
                </a:solidFill>
                <a:effectLst/>
                <a:latin typeface="+mn-lt"/>
                <a:ea typeface="+mn-ea"/>
                <a:cs typeface="+mn-cs"/>
              </a:rPr>
              <a:t>More information about the Expert Reports can be found at </a:t>
            </a:r>
            <a:r>
              <a:rPr lang="en-US" sz="1100" b="0" kern="1200" dirty="0" err="1">
                <a:solidFill>
                  <a:schemeClr val="tx1"/>
                </a:solidFill>
                <a:effectLst/>
                <a:latin typeface="+mn-lt"/>
                <a:ea typeface="+mn-ea"/>
                <a:cs typeface="+mn-cs"/>
              </a:rPr>
              <a:t>wcrf.org</a:t>
            </a:r>
            <a:r>
              <a:rPr lang="en-US" sz="1100" b="0" kern="1200" dirty="0">
                <a:solidFill>
                  <a:schemeClr val="tx1"/>
                </a:solidFill>
                <a:effectLst/>
                <a:latin typeface="+mn-lt"/>
                <a:ea typeface="+mn-ea"/>
                <a:cs typeface="+mn-cs"/>
              </a:rPr>
              <a:t>/about-the-report</a:t>
            </a:r>
            <a:endParaRPr lang="en-US" sz="1100" b="0" dirty="0"/>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5</a:t>
            </a:fld>
            <a:endParaRPr lang="en-GB"/>
          </a:p>
        </p:txBody>
      </p:sp>
    </p:spTree>
    <p:extLst>
      <p:ext uri="{BB962C8B-B14F-4D97-AF65-F5344CB8AC3E}">
        <p14:creationId xmlns:p14="http://schemas.microsoft.com/office/powerpoint/2010/main" val="2403195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3910073"/>
          </a:xfrm>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1" kern="1200" dirty="0">
                <a:solidFill>
                  <a:schemeClr val="tx1"/>
                </a:solidFill>
                <a:effectLst/>
                <a:latin typeface="+mn-lt"/>
                <a:ea typeface="+mn-ea"/>
                <a:cs typeface="+mn-cs"/>
              </a:rPr>
              <a:t>Key Messages: The Continuous Update Project (CUP) is a rigorous, systematic and ongoing </a:t>
            </a:r>
            <a:r>
              <a:rPr lang="en-US" sz="1050" b="1" kern="1200" dirty="0" err="1">
                <a:solidFill>
                  <a:schemeClr val="tx1"/>
                </a:solidFill>
                <a:effectLst/>
                <a:latin typeface="+mn-lt"/>
                <a:ea typeface="+mn-ea"/>
                <a:cs typeface="+mn-cs"/>
              </a:rPr>
              <a:t>programme</a:t>
            </a:r>
            <a:r>
              <a:rPr lang="en-US" sz="1050" b="1" kern="1200" dirty="0">
                <a:solidFill>
                  <a:schemeClr val="tx1"/>
                </a:solidFill>
                <a:effectLst/>
                <a:latin typeface="+mn-lt"/>
                <a:ea typeface="+mn-ea"/>
                <a:cs typeface="+mn-cs"/>
              </a:rPr>
              <a:t> to gather, present, </a:t>
            </a:r>
            <a:r>
              <a:rPr lang="en-US" sz="1050" b="1" kern="1200" dirty="0" err="1">
                <a:solidFill>
                  <a:schemeClr val="tx1"/>
                </a:solidFill>
                <a:effectLst/>
                <a:latin typeface="+mn-lt"/>
                <a:ea typeface="+mn-ea"/>
                <a:cs typeface="+mn-cs"/>
              </a:rPr>
              <a:t>analyse</a:t>
            </a:r>
            <a:r>
              <a:rPr lang="en-US" sz="1050" b="1" kern="1200" dirty="0">
                <a:solidFill>
                  <a:schemeClr val="tx1"/>
                </a:solidFill>
                <a:effectLst/>
                <a:latin typeface="+mn-lt"/>
                <a:ea typeface="+mn-ea"/>
                <a:cs typeface="+mn-cs"/>
              </a:rPr>
              <a:t> and judge the global research on how diet, nutrition and physical activity affect cancer risk and survival, and to make Cancer Prevention Recommendations.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1" kern="1200" dirty="0">
                <a:solidFill>
                  <a:schemeClr val="tx1"/>
                </a:solidFill>
                <a:effectLst/>
                <a:latin typeface="+mn-lt"/>
                <a:ea typeface="+mn-ea"/>
                <a:cs typeface="+mn-cs"/>
              </a:rPr>
              <a:t>Among experts worldwide, the CUP is a trusted, authoritative scientific resource which underpins current dietary guidelines and helps inform policy on cancer prevention and survival. </a:t>
            </a:r>
            <a:br>
              <a:rPr lang="en-US" sz="1050" b="1" kern="1200" dirty="0">
                <a:solidFill>
                  <a:schemeClr val="tx1"/>
                </a:solidFill>
                <a:effectLst/>
                <a:latin typeface="+mn-lt"/>
                <a:ea typeface="+mn-ea"/>
                <a:cs typeface="+mn-cs"/>
              </a:rPr>
            </a:br>
            <a:endParaRPr lang="en-US" sz="1050" b="1"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u="sng" kern="1200" dirty="0">
                <a:solidFill>
                  <a:schemeClr val="tx1"/>
                </a:solidFill>
                <a:effectLst/>
                <a:latin typeface="+mn-lt"/>
                <a:ea typeface="+mn-ea"/>
                <a:cs typeface="+mn-cs"/>
              </a:rPr>
              <a:t>Supporting Notes</a:t>
            </a:r>
            <a:r>
              <a:rPr lang="en-US" sz="1050" b="0" u="none" kern="1200" dirty="0">
                <a:solidFill>
                  <a:schemeClr val="tx1"/>
                </a:solidFill>
                <a:effectLst/>
                <a:latin typeface="+mn-lt"/>
                <a:ea typeface="+mn-ea"/>
                <a:cs typeface="+mn-cs"/>
              </a:rPr>
              <a:t>: S</a:t>
            </a:r>
            <a:r>
              <a:rPr lang="en-US" sz="1050" b="0" kern="1200" dirty="0">
                <a:solidFill>
                  <a:schemeClr val="tx1"/>
                </a:solidFill>
                <a:effectLst/>
                <a:latin typeface="+mn-lt"/>
                <a:ea typeface="+mn-ea"/>
                <a:cs typeface="+mn-cs"/>
              </a:rPr>
              <a:t>cientific research from around the world is continually added to the CUP’s unique database, which is held and systematically reviewed by a team of scientists at Imperial College London. This invaluable database is available to researchers on request.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kern="1200" dirty="0">
                <a:solidFill>
                  <a:schemeClr val="tx1"/>
                </a:solidFill>
                <a:effectLst/>
                <a:latin typeface="+mn-lt"/>
                <a:ea typeface="+mn-ea"/>
                <a:cs typeface="+mn-cs"/>
              </a:rPr>
              <a:t>An independent multi-disciplinary panel of experts, the CUP Panel, carries out ongoing evaluations of this evidence and uses its findings to update the Cancer Prevention Recommendations.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kern="1200" dirty="0">
                <a:solidFill>
                  <a:schemeClr val="tx1"/>
                </a:solidFill>
                <a:effectLst/>
                <a:latin typeface="+mn-lt"/>
                <a:ea typeface="+mn-ea"/>
                <a:cs typeface="+mn-cs"/>
              </a:rPr>
              <a:t>Through this process, the CUP ensures that everyone, including scientists, policymakers, health professionals and members of the public, has access to the most up-to-date information on how to reduce the risk of developing cancer. The CUP also helps to identify priority areas for future research.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kern="1200" dirty="0">
                <a:solidFill>
                  <a:schemeClr val="tx1"/>
                </a:solidFill>
                <a:effectLst/>
                <a:latin typeface="+mn-lt"/>
                <a:ea typeface="+mn-ea"/>
                <a:cs typeface="+mn-cs"/>
              </a:rPr>
              <a:t>The CUP is led and managed by World Cancer Research Fund International in partnership with the American Institute for Cancer Research, on behalf of World Cancer Research Fund UK, </a:t>
            </a:r>
            <a:r>
              <a:rPr lang="en-US" sz="1050" b="0" kern="1200" dirty="0" err="1">
                <a:solidFill>
                  <a:schemeClr val="tx1"/>
                </a:solidFill>
                <a:effectLst/>
                <a:latin typeface="+mn-lt"/>
                <a:ea typeface="+mn-ea"/>
                <a:cs typeface="+mn-cs"/>
              </a:rPr>
              <a:t>Wereld</a:t>
            </a:r>
            <a:r>
              <a:rPr lang="en-US" sz="1050" b="0" kern="1200" dirty="0">
                <a:solidFill>
                  <a:schemeClr val="tx1"/>
                </a:solidFill>
                <a:effectLst/>
                <a:latin typeface="+mn-lt"/>
                <a:ea typeface="+mn-ea"/>
                <a:cs typeface="+mn-cs"/>
              </a:rPr>
              <a:t> </a:t>
            </a:r>
            <a:r>
              <a:rPr lang="en-US" sz="1050" b="0" kern="1200" dirty="0" err="1">
                <a:solidFill>
                  <a:schemeClr val="tx1"/>
                </a:solidFill>
                <a:effectLst/>
                <a:latin typeface="+mn-lt"/>
                <a:ea typeface="+mn-ea"/>
                <a:cs typeface="+mn-cs"/>
              </a:rPr>
              <a:t>Kanker</a:t>
            </a:r>
            <a:r>
              <a:rPr lang="en-US" sz="1050" b="0" kern="1200" dirty="0">
                <a:solidFill>
                  <a:schemeClr val="tx1"/>
                </a:solidFill>
                <a:effectLst/>
                <a:latin typeface="+mn-lt"/>
                <a:ea typeface="+mn-ea"/>
                <a:cs typeface="+mn-cs"/>
              </a:rPr>
              <a:t> </a:t>
            </a:r>
            <a:r>
              <a:rPr lang="en-US" sz="1050" b="0" kern="1200" dirty="0" err="1">
                <a:solidFill>
                  <a:schemeClr val="tx1"/>
                </a:solidFill>
                <a:effectLst/>
                <a:latin typeface="+mn-lt"/>
                <a:ea typeface="+mn-ea"/>
                <a:cs typeface="+mn-cs"/>
              </a:rPr>
              <a:t>Onderzoek</a:t>
            </a:r>
            <a:r>
              <a:rPr lang="en-US" sz="1050" b="0" kern="1200" dirty="0">
                <a:solidFill>
                  <a:schemeClr val="tx1"/>
                </a:solidFill>
                <a:effectLst/>
                <a:latin typeface="+mn-lt"/>
                <a:ea typeface="+mn-ea"/>
                <a:cs typeface="+mn-cs"/>
              </a:rPr>
              <a:t> </a:t>
            </a:r>
            <a:r>
              <a:rPr lang="en-US" sz="1050" b="0" kern="1200" dirty="0" err="1">
                <a:solidFill>
                  <a:schemeClr val="tx1"/>
                </a:solidFill>
                <a:effectLst/>
                <a:latin typeface="+mn-lt"/>
                <a:ea typeface="+mn-ea"/>
                <a:cs typeface="+mn-cs"/>
              </a:rPr>
              <a:t>Fonds</a:t>
            </a:r>
            <a:r>
              <a:rPr lang="en-US" sz="1050" b="0" kern="1200" dirty="0">
                <a:solidFill>
                  <a:schemeClr val="tx1"/>
                </a:solidFill>
                <a:effectLst/>
                <a:latin typeface="+mn-lt"/>
                <a:ea typeface="+mn-ea"/>
                <a:cs typeface="+mn-cs"/>
              </a:rPr>
              <a:t> and World Cancer Research Fund HK. </a:t>
            </a:r>
            <a:endParaRPr lang="en-US" sz="1050" dirty="0"/>
          </a:p>
          <a:p>
            <a:endParaRPr lang="en-US" sz="1100" dirty="0"/>
          </a:p>
        </p:txBody>
      </p:sp>
      <p:sp>
        <p:nvSpPr>
          <p:cNvPr id="4" name="Slide Number Placeholder 3"/>
          <p:cNvSpPr>
            <a:spLocks noGrp="1"/>
          </p:cNvSpPr>
          <p:nvPr>
            <p:ph type="sldNum" sz="quarter" idx="10"/>
          </p:nvPr>
        </p:nvSpPr>
        <p:spPr/>
        <p:txBody>
          <a:bodyPr/>
          <a:lstStyle/>
          <a:p>
            <a:fld id="{5467B214-8946-0B4D-B887-7F8B37BED052}" type="slidenum">
              <a:rPr lang="en-GB" smtClean="0"/>
              <a:t>6</a:t>
            </a:fld>
            <a:endParaRPr lang="en-GB"/>
          </a:p>
        </p:txBody>
      </p:sp>
    </p:spTree>
    <p:extLst>
      <p:ext uri="{BB962C8B-B14F-4D97-AF65-F5344CB8AC3E}">
        <p14:creationId xmlns:p14="http://schemas.microsoft.com/office/powerpoint/2010/main" val="905223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auto">
              <a:buFont typeface="Arial" charset="0"/>
              <a:buChar char="•"/>
            </a:pPr>
            <a:r>
              <a:rPr lang="en-US" sz="1100" b="1" dirty="0">
                <a:solidFill>
                  <a:schemeClr val="tx1"/>
                </a:solidFill>
              </a:rPr>
              <a:t>Key Messages: Many people and </a:t>
            </a:r>
            <a:r>
              <a:rPr lang="en-US" sz="1100" b="1" dirty="0" err="1">
                <a:solidFill>
                  <a:schemeClr val="tx1"/>
                </a:solidFill>
              </a:rPr>
              <a:t>organisations</a:t>
            </a:r>
            <a:r>
              <a:rPr lang="en-US" sz="1100" b="1" dirty="0">
                <a:solidFill>
                  <a:schemeClr val="tx1"/>
                </a:solidFill>
              </a:rPr>
              <a:t> contribute to making the CUP the most authoritative statement on diet, nutrition, physical activity and cancer.</a:t>
            </a:r>
          </a:p>
          <a:p>
            <a:pPr marL="171450" indent="-171450" fontAlgn="auto">
              <a:buFont typeface="Arial" panose="020B0604020202020204" pitchFamily="34" charset="0"/>
              <a:buChar char="•"/>
            </a:pPr>
            <a:endParaRPr lang="en-US" sz="1100" u="sng" dirty="0"/>
          </a:p>
          <a:p>
            <a:pPr marL="171450" indent="-171450" fontAlgn="auto">
              <a:buFont typeface="Arial" panose="020B0604020202020204" pitchFamily="34" charset="0"/>
              <a:buChar char="•"/>
            </a:pPr>
            <a:r>
              <a:rPr lang="en-US" sz="1100" b="0" u="sng" dirty="0">
                <a:solidFill>
                  <a:schemeClr val="tx1"/>
                </a:solidFill>
              </a:rPr>
              <a:t>Supporting Notes</a:t>
            </a:r>
            <a:r>
              <a:rPr lang="en-US" sz="1100" b="0" u="none" dirty="0">
                <a:solidFill>
                  <a:schemeClr val="tx1"/>
                </a:solidFill>
              </a:rPr>
              <a:t>:</a:t>
            </a:r>
            <a:r>
              <a:rPr lang="en-US" sz="1100" b="0" u="sng" dirty="0">
                <a:solidFill>
                  <a:schemeClr val="tx1"/>
                </a:solidFill>
              </a:rPr>
              <a:t> </a:t>
            </a:r>
            <a:br>
              <a:rPr lang="en-US" sz="1100" b="0" u="sng" dirty="0">
                <a:solidFill>
                  <a:schemeClr val="tx1"/>
                </a:solidFill>
              </a:rPr>
            </a:br>
            <a:r>
              <a:rPr lang="en-US" sz="1100" b="0" dirty="0">
                <a:solidFill>
                  <a:schemeClr val="tx1"/>
                </a:solidFill>
              </a:rPr>
              <a:t>A team at Imperial College London conducts systematic literature reviews (SLRs) – gathering and presenting the best-available, current, scientific evidence from around the world. </a:t>
            </a:r>
          </a:p>
          <a:p>
            <a:pPr marL="628650" lvl="1" indent="-171450">
              <a:buFont typeface="Arial" panose="020B0604020202020204" pitchFamily="34" charset="0"/>
              <a:buChar char="•"/>
            </a:pPr>
            <a:r>
              <a:rPr lang="en-US" sz="1100" b="0" dirty="0">
                <a:solidFill>
                  <a:schemeClr val="tx1"/>
                </a:solidFill>
              </a:rPr>
              <a:t>There are 18 SLRs (17 on different cancers and one on breast cancer survivors), as well as a review of evidence on energy balance and body fatness (the determinants of weight gain, overweight and obesity conducted by WCRF/AICR) </a:t>
            </a:r>
          </a:p>
          <a:p>
            <a:pPr marL="628650" lvl="1" indent="-171450">
              <a:buFont typeface="Arial" panose="020B0604020202020204" pitchFamily="34" charset="0"/>
              <a:buChar char="•"/>
            </a:pPr>
            <a:r>
              <a:rPr lang="en-US" sz="1100" b="0" dirty="0">
                <a:solidFill>
                  <a:schemeClr val="tx1"/>
                </a:solidFill>
              </a:rPr>
              <a:t>The SLRs are peer reviewed by external peer reviewers </a:t>
            </a:r>
          </a:p>
          <a:p>
            <a:pPr marL="171450" indent="-171450">
              <a:buFont typeface="Arial" panose="020B0604020202020204" pitchFamily="34" charset="0"/>
              <a:buChar char="•"/>
            </a:pPr>
            <a:r>
              <a:rPr lang="en-US" sz="1100" b="0" dirty="0">
                <a:solidFill>
                  <a:schemeClr val="tx1"/>
                </a:solidFill>
              </a:rPr>
              <a:t>The International Agency for Research on Cancer (IARC) provides expert reviews of the main hypotheses related mechanisms to support the epidemiological evidence. </a:t>
            </a:r>
          </a:p>
          <a:p>
            <a:pPr marL="171450" indent="-171450">
              <a:buFont typeface="Arial" panose="020B0604020202020204" pitchFamily="34" charset="0"/>
              <a:buChar char="•"/>
            </a:pPr>
            <a:r>
              <a:rPr lang="en-US" sz="1100" b="0" dirty="0">
                <a:solidFill>
                  <a:schemeClr val="tx1"/>
                </a:solidFill>
              </a:rPr>
              <a:t> The CUP Expert Panel evaluates and interprets the evidence, making judgements on the strength of the evidence and, where possible, the likelihood that the exposures studied increase, decrease or have no effect on the risk of cancer. </a:t>
            </a:r>
          </a:p>
          <a:p>
            <a:pPr marL="171450" indent="-171450">
              <a:buFont typeface="Arial" panose="020B0604020202020204" pitchFamily="34" charset="0"/>
              <a:buChar char="•"/>
            </a:pPr>
            <a:r>
              <a:rPr lang="en-US" sz="1100" b="0" dirty="0">
                <a:solidFill>
                  <a:schemeClr val="tx1"/>
                </a:solidFill>
              </a:rPr>
              <a:t>The Panel then makes Recommendations for the public based on its judgements. </a:t>
            </a:r>
          </a:p>
          <a:p>
            <a:pPr marL="171450" indent="-171450">
              <a:buFont typeface="Arial" panose="020B0604020202020204" pitchFamily="34" charset="0"/>
              <a:buChar char="•"/>
            </a:pPr>
            <a:r>
              <a:rPr lang="en-US" sz="1100" b="0" dirty="0">
                <a:solidFill>
                  <a:schemeClr val="tx1"/>
                </a:solidFill>
              </a:rPr>
              <a:t>The WCRF/AICR Secretariat, responsible for day-to-day management of the CUP, supports the work of the Panel. </a:t>
            </a:r>
          </a:p>
          <a:p>
            <a:endParaRPr lang="en-US" sz="1100" b="0" dirty="0">
              <a:solidFill>
                <a:schemeClr val="tx1"/>
              </a:solidFill>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7</a:t>
            </a:fld>
            <a:endParaRPr lang="en-GB"/>
          </a:p>
        </p:txBody>
      </p:sp>
    </p:spTree>
    <p:extLst>
      <p:ext uri="{BB962C8B-B14F-4D97-AF65-F5344CB8AC3E}">
        <p14:creationId xmlns:p14="http://schemas.microsoft.com/office/powerpoint/2010/main" val="1386178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100" b="1" kern="1200" dirty="0">
                <a:solidFill>
                  <a:schemeClr val="tx1"/>
                </a:solidFill>
                <a:effectLst/>
                <a:latin typeface="+mn-lt"/>
                <a:ea typeface="+mn-ea"/>
                <a:cs typeface="+mn-cs"/>
              </a:rPr>
              <a:t>Key Messages: The entire contents of the Third Expert Report, including this Summary, are freely available online at </a:t>
            </a:r>
            <a:r>
              <a:rPr lang="en-US" sz="1100" b="1" kern="1200" dirty="0" err="1">
                <a:solidFill>
                  <a:schemeClr val="tx1"/>
                </a:solidFill>
                <a:effectLst/>
                <a:latin typeface="+mn-lt"/>
                <a:ea typeface="+mn-ea"/>
                <a:cs typeface="+mn-cs"/>
              </a:rPr>
              <a:t>dietandcancerreport.org</a:t>
            </a:r>
            <a:r>
              <a:rPr lang="en-US" sz="1100" b="1"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100" b="1" kern="1200" dirty="0">
                <a:solidFill>
                  <a:schemeClr val="tx1"/>
                </a:solidFill>
                <a:effectLst/>
                <a:latin typeface="+mn-lt"/>
                <a:ea typeface="+mn-ea"/>
                <a:cs typeface="+mn-cs"/>
              </a:rPr>
              <a:t>A printed 100 page Summary Report is also available, on request via the </a:t>
            </a:r>
            <a:r>
              <a:rPr lang="en-US" sz="1100" b="1" dirty="0"/>
              <a:t>website. </a:t>
            </a:r>
            <a:r>
              <a:rPr lang="en-US" sz="1100" b="1" kern="1200" dirty="0">
                <a:solidFill>
                  <a:schemeClr val="tx1"/>
                </a:solidFill>
                <a:effectLst/>
                <a:latin typeface="+mn-lt"/>
                <a:ea typeface="+mn-ea"/>
                <a:cs typeface="+mn-cs"/>
              </a:rPr>
              <a:t>It is designed to provide an accessible overview of the Third Expert Report. </a:t>
            </a:r>
            <a:br>
              <a:rPr lang="en-US" sz="1100" b="1" kern="1200" dirty="0">
                <a:solidFill>
                  <a:schemeClr val="tx1"/>
                </a:solidFill>
                <a:effectLst/>
                <a:latin typeface="+mn-lt"/>
                <a:ea typeface="+mn-ea"/>
                <a:cs typeface="+mn-cs"/>
              </a:rPr>
            </a:br>
            <a:r>
              <a:rPr lang="en-US" sz="1100" b="1" kern="1200" dirty="0">
                <a:solidFill>
                  <a:schemeClr val="tx1"/>
                </a:solidFill>
                <a:effectLst/>
                <a:latin typeface="+mn-lt"/>
                <a:ea typeface="+mn-ea"/>
                <a:cs typeface="+mn-cs"/>
              </a:rPr>
              <a:t>Order at: </a:t>
            </a:r>
            <a:r>
              <a:rPr lang="en-US" sz="1100" b="1" dirty="0" err="1"/>
              <a:t>wcrf.org</a:t>
            </a:r>
            <a:r>
              <a:rPr lang="en-US" sz="1100" b="1" dirty="0"/>
              <a:t>/</a:t>
            </a:r>
            <a:r>
              <a:rPr lang="en-US" sz="1100" b="1" dirty="0" err="1"/>
              <a:t>int</a:t>
            </a:r>
            <a:r>
              <a:rPr lang="en-US" sz="1100" b="1" dirty="0"/>
              <a:t>/reserve-your-copy-now </a:t>
            </a:r>
            <a:br>
              <a:rPr lang="en-US" sz="1100" b="1" kern="1200" dirty="0">
                <a:solidFill>
                  <a:schemeClr val="tx1"/>
                </a:solidFill>
                <a:effectLst/>
                <a:latin typeface="+mn-lt"/>
                <a:ea typeface="+mn-ea"/>
                <a:cs typeface="+mn-cs"/>
              </a:rPr>
            </a:br>
            <a:endParaRPr lang="en-US" sz="1100" b="1" kern="1200" dirty="0">
              <a:solidFill>
                <a:schemeClr val="tx1"/>
              </a:solidFill>
              <a:effectLst/>
              <a:latin typeface="+mn-lt"/>
              <a:ea typeface="+mn-ea"/>
              <a:cs typeface="+mn-cs"/>
            </a:endParaRPr>
          </a:p>
          <a:p>
            <a:pPr marL="171450" indent="-171450">
              <a:buFont typeface="Arial" panose="020B0604020202020204" pitchFamily="34" charset="0"/>
              <a:buChar char="•"/>
            </a:pPr>
            <a:r>
              <a:rPr lang="en-US" sz="1100" u="sng" kern="1200" dirty="0">
                <a:solidFill>
                  <a:schemeClr val="tx1"/>
                </a:solidFill>
                <a:effectLst/>
                <a:latin typeface="+mn-lt"/>
                <a:ea typeface="+mn-ea"/>
                <a:cs typeface="+mn-cs"/>
              </a:rPr>
              <a:t>Supporting Notes</a:t>
            </a:r>
            <a:r>
              <a:rPr lang="en-US" sz="1100" u="none" kern="1200" dirty="0">
                <a:solidFill>
                  <a:schemeClr val="tx1"/>
                </a:solidFill>
                <a:effectLst/>
                <a:latin typeface="+mn-lt"/>
                <a:ea typeface="+mn-ea"/>
                <a:cs typeface="+mn-cs"/>
              </a:rPr>
              <a:t>: </a:t>
            </a:r>
            <a:r>
              <a:rPr lang="en-US" sz="1100" kern="1200" dirty="0">
                <a:solidFill>
                  <a:schemeClr val="tx1"/>
                </a:solidFill>
                <a:effectLst/>
                <a:latin typeface="+mn-lt"/>
                <a:ea typeface="+mn-ea"/>
                <a:cs typeface="+mn-cs"/>
              </a:rPr>
              <a:t>Newly published studies will continue to be added to the CUP evidence database and reviewed as part of the ongoing CUP. In between the Expert Reports, regular reports of the evidence and the CUP Expert Panel’s conclusions are published. The Cancer Prevention Recommendations are reviewed and updated at regular intervals, based on the latest evidence. </a:t>
            </a:r>
            <a:endParaRPr lang="en-US" sz="1100" dirty="0">
              <a:solidFill>
                <a:schemeClr val="tx1"/>
              </a:solidFill>
            </a:endParaRPr>
          </a:p>
          <a:p>
            <a:endParaRPr lang="en-US" sz="1100" dirty="0">
              <a:solidFill>
                <a:schemeClr val="tx1"/>
              </a:solidFill>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8</a:t>
            </a:fld>
            <a:endParaRPr lang="en-GB"/>
          </a:p>
        </p:txBody>
      </p:sp>
    </p:spTree>
    <p:extLst>
      <p:ext uri="{BB962C8B-B14F-4D97-AF65-F5344CB8AC3E}">
        <p14:creationId xmlns:p14="http://schemas.microsoft.com/office/powerpoint/2010/main" val="4092618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79401" y="4400550"/>
            <a:ext cx="6577012" cy="3600450"/>
          </a:xfrm>
        </p:spPr>
        <p:txBody>
          <a:bodyPr/>
          <a:lstStyle/>
          <a:p>
            <a:pPr marL="171450" indent="-171450">
              <a:buClr>
                <a:schemeClr val="tx1"/>
              </a:buClr>
              <a:buSzPct val="150000"/>
              <a:buFont typeface="Arial" panose="020B0604020202020204" pitchFamily="34" charset="0"/>
              <a:buChar char="•"/>
            </a:pPr>
            <a:r>
              <a:rPr lang="en-US" sz="1100" b="1" dirty="0">
                <a:solidFill>
                  <a:schemeClr val="tx1"/>
                </a:solidFill>
              </a:rPr>
              <a:t>Key Messages: The global burden of cancer is increasing, especially in </a:t>
            </a:r>
            <a:r>
              <a:rPr lang="en-US" sz="1100" b="1" dirty="0"/>
              <a:t>l</a:t>
            </a:r>
            <a:r>
              <a:rPr lang="en-US" sz="1100" b="1" dirty="0">
                <a:solidFill>
                  <a:schemeClr val="tx1"/>
                </a:solidFill>
              </a:rPr>
              <a:t>ow- and middle- </a:t>
            </a:r>
            <a:r>
              <a:rPr lang="en-US" sz="1100" b="1" dirty="0"/>
              <a:t>i</a:t>
            </a:r>
            <a:r>
              <a:rPr lang="en-US" sz="1100" b="1" dirty="0">
                <a:solidFill>
                  <a:schemeClr val="tx1"/>
                </a:solidFill>
              </a:rPr>
              <a:t>ncome c</a:t>
            </a:r>
            <a:r>
              <a:rPr lang="en-US" sz="1100" b="1" dirty="0"/>
              <a:t>ountries</a:t>
            </a:r>
            <a:r>
              <a:rPr lang="en-US" sz="1100" b="1" dirty="0">
                <a:solidFill>
                  <a:schemeClr val="tx1"/>
                </a:solidFill>
              </a:rPr>
              <a:t>, which makes the case for cancer prevention.</a:t>
            </a:r>
            <a:br>
              <a:rPr lang="en-US" sz="1100" b="1" dirty="0">
                <a:solidFill>
                  <a:schemeClr val="tx1"/>
                </a:solidFill>
              </a:rPr>
            </a:br>
            <a:endParaRPr lang="en-US" sz="1100" b="1" dirty="0">
              <a:solidFill>
                <a:schemeClr val="tx1"/>
              </a:solidFill>
            </a:endParaRPr>
          </a:p>
          <a:p>
            <a:pPr marL="171450" indent="-171450">
              <a:buClr>
                <a:schemeClr val="tx1"/>
              </a:buClr>
              <a:buSzPct val="150000"/>
              <a:buFont typeface="Arial" panose="020B0604020202020204" pitchFamily="34" charset="0"/>
              <a:buChar char="•"/>
            </a:pPr>
            <a:r>
              <a:rPr lang="en-US" sz="1100" b="0" u="sng" dirty="0">
                <a:solidFill>
                  <a:schemeClr val="tx1"/>
                </a:solidFill>
              </a:rPr>
              <a:t>Supporting Notes</a:t>
            </a:r>
            <a:r>
              <a:rPr lang="en-US" sz="1100" b="0" u="none" dirty="0">
                <a:solidFill>
                  <a:schemeClr val="tx1"/>
                </a:solidFill>
              </a:rPr>
              <a:t>: </a:t>
            </a:r>
            <a:r>
              <a:rPr lang="en-US" sz="1100" b="0" dirty="0">
                <a:solidFill>
                  <a:schemeClr val="tx1"/>
                </a:solidFill>
              </a:rPr>
              <a:t>The global burden of cancer is increasing. Cancer causes one in six deaths worldwide and has overtaken cardiovascular disease (CVD) as the leading cause of death in many parts of the world. </a:t>
            </a:r>
            <a:r>
              <a:rPr lang="en-US" sz="1100" b="0" i="1" dirty="0">
                <a:solidFill>
                  <a:schemeClr val="tx1"/>
                </a:solidFill>
              </a:rPr>
              <a:t>(Bar graph). </a:t>
            </a:r>
            <a:br>
              <a:rPr lang="en-US" sz="1100" b="0" i="1" dirty="0">
                <a:solidFill>
                  <a:schemeClr val="tx1"/>
                </a:solidFill>
              </a:rPr>
            </a:br>
            <a:r>
              <a:rPr lang="en-US" sz="1100" b="0" dirty="0">
                <a:solidFill>
                  <a:schemeClr val="tx1"/>
                </a:solidFill>
              </a:rPr>
              <a:t>[</a:t>
            </a:r>
            <a:r>
              <a:rPr lang="en-US" sz="1100" b="0" i="0" dirty="0">
                <a:solidFill>
                  <a:schemeClr val="tx1"/>
                </a:solidFill>
              </a:rPr>
              <a:t>Source: http://</a:t>
            </a:r>
            <a:r>
              <a:rPr lang="en-US" sz="1100" b="0" i="0" dirty="0" err="1">
                <a:solidFill>
                  <a:schemeClr val="tx1"/>
                </a:solidFill>
              </a:rPr>
              <a:t>www.who.int</a:t>
            </a:r>
            <a:r>
              <a:rPr lang="en-US" sz="1100" b="0" i="0" dirty="0">
                <a:solidFill>
                  <a:schemeClr val="tx1"/>
                </a:solidFill>
              </a:rPr>
              <a:t>/</a:t>
            </a:r>
            <a:r>
              <a:rPr lang="en-US" sz="1100" b="0" i="0" dirty="0" err="1">
                <a:solidFill>
                  <a:schemeClr val="tx1"/>
                </a:solidFill>
              </a:rPr>
              <a:t>healthinfo</a:t>
            </a:r>
            <a:r>
              <a:rPr lang="en-US" sz="1100" b="0" i="0" dirty="0">
                <a:solidFill>
                  <a:schemeClr val="tx1"/>
                </a:solidFill>
              </a:rPr>
              <a:t>/</a:t>
            </a:r>
            <a:r>
              <a:rPr lang="en-US" sz="1100" b="0" i="0" dirty="0" err="1">
                <a:solidFill>
                  <a:schemeClr val="tx1"/>
                </a:solidFill>
              </a:rPr>
              <a:t>global_burden_disease</a:t>
            </a:r>
            <a:r>
              <a:rPr lang="en-US" sz="1100" b="0" i="0" dirty="0">
                <a:solidFill>
                  <a:schemeClr val="tx1"/>
                </a:solidFill>
              </a:rPr>
              <a:t>/GBD_report_2004update_full.pdf?ua=1]</a:t>
            </a:r>
            <a:endParaRPr lang="en-US" sz="1100" b="0" i="1" dirty="0">
              <a:solidFill>
                <a:schemeClr val="tx1"/>
              </a:solidFill>
            </a:endParaRPr>
          </a:p>
          <a:p>
            <a:pPr marL="171450" indent="-171450">
              <a:buClr>
                <a:schemeClr val="tx1"/>
              </a:buClr>
              <a:buSzPct val="150000"/>
              <a:buFont typeface="Arial" panose="020B0604020202020204" pitchFamily="34" charset="0"/>
              <a:buChar char="•"/>
            </a:pPr>
            <a:r>
              <a:rPr lang="en-US" sz="1100" b="0" dirty="0">
                <a:solidFill>
                  <a:schemeClr val="tx1"/>
                </a:solidFill>
              </a:rPr>
              <a:t>The global cancer burden is expected to increase to 21.7 million cases and 13 million deaths by 2030 </a:t>
            </a:r>
            <a:r>
              <a:rPr lang="en-US" sz="1100" b="0" i="1" dirty="0">
                <a:solidFill>
                  <a:schemeClr val="tx1"/>
                </a:solidFill>
              </a:rPr>
              <a:t>(line graph). </a:t>
            </a:r>
            <a:r>
              <a:rPr lang="en-US" sz="1100" b="0" i="0" dirty="0">
                <a:solidFill>
                  <a:schemeClr val="tx1"/>
                </a:solidFill>
              </a:rPr>
              <a:t>The main increase is expected to be in LMIC, where the cost of modern cancer treatments is likely to be less affordable, making prevention even more important.</a:t>
            </a:r>
            <a:endParaRPr lang="en-US" sz="1100" b="0" dirty="0">
              <a:solidFill>
                <a:schemeClr val="tx1"/>
              </a:solidFill>
            </a:endParaRPr>
          </a:p>
          <a:p>
            <a:pPr marL="171450" indent="-171450">
              <a:buClr>
                <a:schemeClr val="tx1"/>
              </a:buClr>
              <a:buSzPct val="150000"/>
              <a:buFont typeface="Arial" panose="020B0604020202020204" pitchFamily="34" charset="0"/>
              <a:buChar char="•"/>
            </a:pPr>
            <a:r>
              <a:rPr lang="en-US" sz="1100" b="0" dirty="0">
                <a:solidFill>
                  <a:schemeClr val="tx1"/>
                </a:solidFill>
              </a:rPr>
              <a:t>More people are living with and surviving cancer than ever before. Globally, in 2012, an estimated 32.6 million people were living with cancer.</a:t>
            </a:r>
          </a:p>
          <a:p>
            <a:pPr marL="171450" indent="-171450">
              <a:buClr>
                <a:schemeClr val="tx1"/>
              </a:buClr>
              <a:buSzPct val="150000"/>
              <a:buFont typeface="Arial" panose="020B0604020202020204" pitchFamily="34" charset="0"/>
              <a:buChar char="•"/>
            </a:pPr>
            <a:r>
              <a:rPr lang="en-US" sz="1100" b="0" dirty="0">
                <a:solidFill>
                  <a:schemeClr val="tx1"/>
                </a:solidFill>
              </a:rPr>
              <a:t>Between 30 to 50% of all cancers are estimated to be preventable through maintaining a healthy weight, consuming a healthy diet, being physically active and avoiding exposure to occupational carcinogens, environmental pollution and certain long-term infections. </a:t>
            </a:r>
          </a:p>
          <a:p>
            <a:pPr marL="171450" indent="-171450">
              <a:buClr>
                <a:schemeClr val="tx1"/>
              </a:buClr>
              <a:buSzPct val="150000"/>
              <a:buFont typeface="Arial" panose="020B0604020202020204" pitchFamily="34" charset="0"/>
              <a:buChar char="•"/>
            </a:pPr>
            <a:r>
              <a:rPr lang="en-US" sz="1100" b="0" dirty="0"/>
              <a:t>For more information on the rising burden of cancer, see </a:t>
            </a:r>
            <a:r>
              <a:rPr lang="en-US" sz="1100" b="0" dirty="0" err="1"/>
              <a:t>wcrf.org</a:t>
            </a:r>
            <a:r>
              <a:rPr lang="en-US" sz="1100" b="0" dirty="0"/>
              <a:t>/</a:t>
            </a:r>
            <a:r>
              <a:rPr lang="en-US" sz="1100" b="0" dirty="0" err="1"/>
              <a:t>cancertrends</a:t>
            </a:r>
            <a:endParaRPr lang="en-US" sz="1100" b="0" dirty="0">
              <a:solidFill>
                <a:schemeClr val="tx1"/>
              </a:solidFill>
            </a:endParaRPr>
          </a:p>
          <a:p>
            <a:pPr marL="171450" indent="-171450">
              <a:buClr>
                <a:schemeClr val="bg2"/>
              </a:buClr>
              <a:buSzPct val="150000"/>
              <a:buFont typeface="Arial" panose="020B0604020202020204" pitchFamily="34" charset="0"/>
              <a:buChar char="•"/>
            </a:pPr>
            <a:endParaRPr lang="en-US" sz="1100" b="0" dirty="0">
              <a:solidFill>
                <a:schemeClr val="tx1"/>
              </a:solidFill>
            </a:endParaRPr>
          </a:p>
          <a:p>
            <a:pPr marL="171450" indent="-171450">
              <a:buFont typeface="Arial" panose="020B0604020202020204" pitchFamily="34" charset="0"/>
              <a:buChar char="•"/>
            </a:pPr>
            <a:endParaRPr lang="en-US" sz="1100" b="0" dirty="0">
              <a:solidFill>
                <a:schemeClr val="tx1"/>
              </a:solidFill>
            </a:endParaRPr>
          </a:p>
        </p:txBody>
      </p:sp>
      <p:sp>
        <p:nvSpPr>
          <p:cNvPr id="4" name="Slide Number Placeholder 3"/>
          <p:cNvSpPr>
            <a:spLocks noGrp="1"/>
          </p:cNvSpPr>
          <p:nvPr>
            <p:ph type="sldNum" sz="quarter" idx="10"/>
          </p:nvPr>
        </p:nvSpPr>
        <p:spPr/>
        <p:txBody>
          <a:bodyPr/>
          <a:lstStyle/>
          <a:p>
            <a:fld id="{5467B214-8946-0B4D-B887-7F8B37BED052}" type="slidenum">
              <a:rPr lang="en-GB" smtClean="0"/>
              <a:t>9</a:t>
            </a:fld>
            <a:endParaRPr lang="en-GB"/>
          </a:p>
        </p:txBody>
      </p:sp>
    </p:spTree>
    <p:extLst>
      <p:ext uri="{BB962C8B-B14F-4D97-AF65-F5344CB8AC3E}">
        <p14:creationId xmlns:p14="http://schemas.microsoft.com/office/powerpoint/2010/main" val="29230126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Slide - International">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l="4706" t="9129" r="5025" b="10297"/>
          <a:stretch/>
        </p:blipFill>
        <p:spPr>
          <a:xfrm>
            <a:off x="6640172" y="297765"/>
            <a:ext cx="1909750" cy="937450"/>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3453"/>
          <a:stretch/>
        </p:blipFill>
        <p:spPr>
          <a:xfrm>
            <a:off x="4938726" y="2415278"/>
            <a:ext cx="4205274" cy="3764408"/>
          </a:xfrm>
          <a:prstGeom prst="rect">
            <a:avLst/>
          </a:prstGeom>
        </p:spPr>
      </p:pic>
      <p:sp>
        <p:nvSpPr>
          <p:cNvPr id="28" name="TextBox 27"/>
          <p:cNvSpPr txBox="1"/>
          <p:nvPr userDrawn="1"/>
        </p:nvSpPr>
        <p:spPr>
          <a:xfrm>
            <a:off x="529455" y="1899584"/>
            <a:ext cx="4811902" cy="1477328"/>
          </a:xfrm>
          <a:prstGeom prst="rect">
            <a:avLst/>
          </a:prstGeom>
          <a:noFill/>
        </p:spPr>
        <p:txBody>
          <a:bodyPr wrap="square" lIns="0" rtlCol="0" anchor="ctr">
            <a:spAutoFit/>
          </a:bodyPr>
          <a:lstStyle/>
          <a:p>
            <a:pPr>
              <a:lnSpc>
                <a:spcPts val="3600"/>
              </a:lnSpc>
            </a:pPr>
            <a:r>
              <a:rPr lang="en-GB" sz="3200" b="1" dirty="0">
                <a:solidFill>
                  <a:schemeClr val="tx2"/>
                </a:solidFill>
              </a:rPr>
              <a:t>Diet, Nutrition, Physical Activity and Cancer: </a:t>
            </a:r>
            <a:br>
              <a:rPr lang="en-GB" sz="3200" b="1" dirty="0">
                <a:solidFill>
                  <a:schemeClr val="tx2"/>
                </a:solidFill>
              </a:rPr>
            </a:br>
            <a:r>
              <a:rPr lang="en-GB" sz="3200" b="1" dirty="0">
                <a:solidFill>
                  <a:schemeClr val="tx2"/>
                </a:solidFill>
              </a:rPr>
              <a:t>a Global Perspective</a:t>
            </a:r>
          </a:p>
        </p:txBody>
      </p:sp>
      <p:cxnSp>
        <p:nvCxnSpPr>
          <p:cNvPr id="30" name="Straight Connector 29"/>
          <p:cNvCxnSpPr>
            <a:cxnSpLocks/>
          </p:cNvCxnSpPr>
          <p:nvPr userDrawn="1"/>
        </p:nvCxnSpPr>
        <p:spPr>
          <a:xfrm>
            <a:off x="1378039" y="6179685"/>
            <a:ext cx="7765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8FDB9B09-79AB-1D45-BB7D-36E70855412D}"/>
              </a:ext>
            </a:extLst>
          </p:cNvPr>
          <p:cNvSpPr txBox="1"/>
          <p:nvPr userDrawn="1"/>
        </p:nvSpPr>
        <p:spPr>
          <a:xfrm>
            <a:off x="5990342" y="6363533"/>
            <a:ext cx="2559580" cy="307777"/>
          </a:xfrm>
          <a:prstGeom prst="rect">
            <a:avLst/>
          </a:prstGeom>
          <a:noFill/>
        </p:spPr>
        <p:txBody>
          <a:bodyPr wrap="square" rIns="0" rtlCol="0">
            <a:spAutoFit/>
          </a:bodyPr>
          <a:lstStyle/>
          <a:p>
            <a:pPr algn="r"/>
            <a:r>
              <a:rPr lang="en-GB" sz="1400" b="1" dirty="0" err="1">
                <a:solidFill>
                  <a:schemeClr val="accent1"/>
                </a:solidFill>
              </a:rPr>
              <a:t>dietandcancerreport.org</a:t>
            </a:r>
            <a:endParaRPr lang="en-GB" sz="1400" b="1" dirty="0">
              <a:solidFill>
                <a:schemeClr val="accent1"/>
              </a:solidFill>
            </a:endParaRPr>
          </a:p>
        </p:txBody>
      </p:sp>
      <p:sp>
        <p:nvSpPr>
          <p:cNvPr id="17" name="Text Placeholder 11">
            <a:extLst>
              <a:ext uri="{FF2B5EF4-FFF2-40B4-BE49-F238E27FC236}">
                <a16:creationId xmlns:a16="http://schemas.microsoft.com/office/drawing/2014/main" id="{4DB6BF6B-54A6-3748-9882-3C7B2863A22C}"/>
              </a:ext>
            </a:extLst>
          </p:cNvPr>
          <p:cNvSpPr>
            <a:spLocks noGrp="1"/>
          </p:cNvSpPr>
          <p:nvPr>
            <p:ph type="body" sz="quarter" idx="11" hasCustomPrompt="1"/>
          </p:nvPr>
        </p:nvSpPr>
        <p:spPr>
          <a:xfrm>
            <a:off x="529455" y="3630113"/>
            <a:ext cx="4503865" cy="698301"/>
          </a:xfrm>
          <a:prstGeom prst="rect">
            <a:avLst/>
          </a:prstGeom>
        </p:spPr>
        <p:txBody>
          <a:bodyPr lIns="0" anchor="ctr" anchorCtr="0">
            <a:normAutofit/>
          </a:bodyPr>
          <a:lstStyle>
            <a:lvl1pPr>
              <a:defRPr sz="2000" b="1">
                <a:solidFill>
                  <a:schemeClr val="accent1"/>
                </a:solidFill>
              </a:defRPr>
            </a:lvl1pPr>
          </a:lstStyle>
          <a:p>
            <a:pPr lvl="0"/>
            <a:r>
              <a:rPr lang="en-US" dirty="0"/>
              <a:t>Click to add text</a:t>
            </a:r>
            <a:r>
              <a:rPr lang="is-IS" dirty="0"/>
              <a:t>…</a:t>
            </a:r>
          </a:p>
        </p:txBody>
      </p:sp>
      <p:sp>
        <p:nvSpPr>
          <p:cNvPr id="19" name="Text Placeholder 13">
            <a:extLst>
              <a:ext uri="{FF2B5EF4-FFF2-40B4-BE49-F238E27FC236}">
                <a16:creationId xmlns:a16="http://schemas.microsoft.com/office/drawing/2014/main" id="{402ED559-2B87-D44E-B9E4-96FE0F6A1954}"/>
              </a:ext>
            </a:extLst>
          </p:cNvPr>
          <p:cNvSpPr>
            <a:spLocks noGrp="1"/>
          </p:cNvSpPr>
          <p:nvPr>
            <p:ph type="body" sz="quarter" idx="12" hasCustomPrompt="1"/>
          </p:nvPr>
        </p:nvSpPr>
        <p:spPr>
          <a:xfrm>
            <a:off x="529455" y="4336130"/>
            <a:ext cx="4503865" cy="485775"/>
          </a:xfrm>
          <a:prstGeom prst="rect">
            <a:avLst/>
          </a:prstGeom>
        </p:spPr>
        <p:txBody>
          <a:bodyPr lIns="0" anchor="ctr" anchorCtr="0">
            <a:normAutofit/>
          </a:bodyPr>
          <a:lstStyle>
            <a:lvl1pPr>
              <a:defRPr sz="1350" b="0">
                <a:solidFill>
                  <a:srgbClr val="464646"/>
                </a:solidFill>
              </a:defRPr>
            </a:lvl1pPr>
          </a:lstStyle>
          <a:p>
            <a:pPr lvl="0"/>
            <a:r>
              <a:rPr lang="en-GB" dirty="0"/>
              <a:t>Click to add author/other info</a:t>
            </a:r>
            <a:r>
              <a:rPr lang="is-IS" dirty="0"/>
              <a:t>…</a:t>
            </a:r>
          </a:p>
        </p:txBody>
      </p:sp>
      <p:pic>
        <p:nvPicPr>
          <p:cNvPr id="12" name="Picture 11">
            <a:extLst>
              <a:ext uri="{FF2B5EF4-FFF2-40B4-BE49-F238E27FC236}">
                <a16:creationId xmlns:a16="http://schemas.microsoft.com/office/drawing/2014/main" id="{B5F2A389-5114-F74C-B363-1EA175442F2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762" y="5273898"/>
            <a:ext cx="1594027" cy="1594027"/>
          </a:xfrm>
          <a:prstGeom prst="rect">
            <a:avLst/>
          </a:prstGeom>
        </p:spPr>
      </p:pic>
      <p:pic>
        <p:nvPicPr>
          <p:cNvPr id="13" name="Picture 12">
            <a:extLst>
              <a:ext uri="{FF2B5EF4-FFF2-40B4-BE49-F238E27FC236}">
                <a16:creationId xmlns:a16="http://schemas.microsoft.com/office/drawing/2014/main" id="{2EA73379-01F0-684B-AEEB-42972759C85F}"/>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29455" y="297765"/>
            <a:ext cx="2657745" cy="702090"/>
          </a:xfrm>
          <a:prstGeom prst="rect">
            <a:avLst/>
          </a:prstGeom>
        </p:spPr>
      </p:pic>
    </p:spTree>
    <p:extLst>
      <p:ext uri="{BB962C8B-B14F-4D97-AF65-F5344CB8AC3E}">
        <p14:creationId xmlns:p14="http://schemas.microsoft.com/office/powerpoint/2010/main" val="4126259797"/>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Recommendations and Policy">
    <p:spTree>
      <p:nvGrpSpPr>
        <p:cNvPr id="1" name=""/>
        <p:cNvGrpSpPr/>
        <p:nvPr/>
      </p:nvGrpSpPr>
      <p:grpSpPr>
        <a:xfrm>
          <a:off x="0" y="0"/>
          <a:ext cx="0" cy="0"/>
          <a:chOff x="0" y="0"/>
          <a:chExt cx="0" cy="0"/>
        </a:xfrm>
      </p:grpSpPr>
      <p:cxnSp>
        <p:nvCxnSpPr>
          <p:cNvPr id="6" name="Straight Connector 5"/>
          <p:cNvCxnSpPr/>
          <p:nvPr userDrawn="1"/>
        </p:nvCxnSpPr>
        <p:spPr>
          <a:xfrm>
            <a:off x="0" y="4420478"/>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13" hasCustomPrompt="1"/>
          </p:nvPr>
        </p:nvSpPr>
        <p:spPr>
          <a:xfrm>
            <a:off x="529455" y="4622297"/>
            <a:ext cx="8020467" cy="1015452"/>
          </a:xfrm>
        </p:spPr>
        <p:txBody>
          <a:bodyPr lIns="0" anchor="t" anchorCtr="0">
            <a:noAutofit/>
          </a:bodyPr>
          <a:lstStyle>
            <a:lvl1pPr>
              <a:lnSpc>
                <a:spcPts val="2600"/>
              </a:lnSpc>
              <a:defRPr sz="2800" b="0" baseline="0">
                <a:solidFill>
                  <a:schemeClr val="tx2"/>
                </a:solidFill>
                <a:latin typeface="+mj-lt"/>
              </a:defRPr>
            </a:lvl1pPr>
            <a:lvl2pPr>
              <a:defRPr sz="2700" b="1">
                <a:solidFill>
                  <a:schemeClr val="tx2"/>
                </a:solidFill>
                <a:latin typeface="+mj-lt"/>
              </a:defRPr>
            </a:lvl2pPr>
            <a:lvl3pPr>
              <a:defRPr sz="2700" b="1">
                <a:solidFill>
                  <a:schemeClr val="tx2"/>
                </a:solidFill>
                <a:latin typeface="+mj-lt"/>
              </a:defRPr>
            </a:lvl3pPr>
            <a:lvl4pPr>
              <a:defRPr sz="2700" b="1">
                <a:solidFill>
                  <a:schemeClr val="tx2"/>
                </a:solidFill>
                <a:latin typeface="+mj-lt"/>
              </a:defRPr>
            </a:lvl4pPr>
            <a:lvl5pPr>
              <a:defRPr sz="2700" b="1">
                <a:solidFill>
                  <a:schemeClr val="tx2"/>
                </a:solidFill>
                <a:latin typeface="+mj-lt"/>
              </a:defRPr>
            </a:lvl5pPr>
          </a:lstStyle>
          <a:p>
            <a:pPr lvl="0"/>
            <a:r>
              <a:rPr lang="en-GB" dirty="0"/>
              <a:t>Click here to add text</a:t>
            </a:r>
            <a:r>
              <a:rPr lang="is-IS" dirty="0"/>
              <a:t>...</a:t>
            </a:r>
          </a:p>
        </p:txBody>
      </p:sp>
      <p:pic>
        <p:nvPicPr>
          <p:cNvPr id="10" name="Picture 9">
            <a:extLst>
              <a:ext uri="{FF2B5EF4-FFF2-40B4-BE49-F238E27FC236}">
                <a16:creationId xmlns:a16="http://schemas.microsoft.com/office/drawing/2014/main" id="{C955A289-5A8F-8941-9B45-9B4827C090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105537" y="5987376"/>
            <a:ext cx="1444385" cy="709014"/>
          </a:xfrm>
          <a:prstGeom prst="rect">
            <a:avLst/>
          </a:prstGeom>
        </p:spPr>
      </p:pic>
      <p:sp>
        <p:nvSpPr>
          <p:cNvPr id="15" name="TextBox 14">
            <a:extLst>
              <a:ext uri="{FF2B5EF4-FFF2-40B4-BE49-F238E27FC236}">
                <a16:creationId xmlns:a16="http://schemas.microsoft.com/office/drawing/2014/main" id="{79B4ECE0-5539-BD44-A1DF-07A80628FF66}"/>
              </a:ext>
            </a:extLst>
          </p:cNvPr>
          <p:cNvSpPr txBox="1"/>
          <p:nvPr userDrawn="1"/>
        </p:nvSpPr>
        <p:spPr>
          <a:xfrm>
            <a:off x="3259898" y="6419391"/>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pic>
        <p:nvPicPr>
          <p:cNvPr id="8" name="Picture Placeholder 12">
            <a:extLst>
              <a:ext uri="{FF2B5EF4-FFF2-40B4-BE49-F238E27FC236}">
                <a16:creationId xmlns:a16="http://schemas.microsoft.com/office/drawing/2014/main" id="{2A30CF9C-EE44-504B-AD5C-22ED2F4AD68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124585"/>
          <a:stretch/>
        </p:blipFill>
        <p:spPr>
          <a:xfrm>
            <a:off x="0" y="0"/>
            <a:ext cx="9143999" cy="4404530"/>
          </a:xfrm>
          <a:prstGeom prst="rect">
            <a:avLst/>
          </a:prstGeom>
        </p:spPr>
      </p:pic>
      <p:pic>
        <p:nvPicPr>
          <p:cNvPr id="9" name="Picture 8">
            <a:extLst>
              <a:ext uri="{FF2B5EF4-FFF2-40B4-BE49-F238E27FC236}">
                <a16:creationId xmlns:a16="http://schemas.microsoft.com/office/drawing/2014/main" id="{A2144518-E562-B342-A93A-7CADCB05DCE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29455" y="6076380"/>
            <a:ext cx="2010111" cy="531006"/>
          </a:xfrm>
          <a:prstGeom prst="rect">
            <a:avLst/>
          </a:prstGeom>
        </p:spPr>
      </p:pic>
    </p:spTree>
    <p:extLst>
      <p:ext uri="{BB962C8B-B14F-4D97-AF65-F5344CB8AC3E}">
        <p14:creationId xmlns:p14="http://schemas.microsoft.com/office/powerpoint/2010/main" val="3553580548"/>
      </p:ext>
    </p:extLst>
  </p:cSld>
  <p:clrMapOvr>
    <a:masterClrMapping/>
  </p:clrMapOvr>
  <p:extLst mod="1">
    <p:ext uri="{DCECCB84-F9BA-43D5-87BE-67443E8EF086}">
      <p15:sldGuideLst xmlns:p15="http://schemas.microsoft.com/office/powerpoint/2012/main">
        <p15:guide id="1" orient="horz" pos="4110">
          <p15:clr>
            <a:srgbClr val="FBAE40"/>
          </p15:clr>
        </p15:guide>
        <p15:guide id="2" orient="horz" pos="3543">
          <p15:clr>
            <a:srgbClr val="FBAE40"/>
          </p15:clr>
        </p15:guide>
        <p15:guide id="3" pos="555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_1 Column">
    <p:spTree>
      <p:nvGrpSpPr>
        <p:cNvPr id="1" name=""/>
        <p:cNvGrpSpPr/>
        <p:nvPr/>
      </p:nvGrpSpPr>
      <p:grpSpPr>
        <a:xfrm>
          <a:off x="0" y="0"/>
          <a:ext cx="0" cy="0"/>
          <a:chOff x="0" y="0"/>
          <a:chExt cx="0" cy="0"/>
        </a:xfrm>
      </p:grpSpPr>
      <p:cxnSp>
        <p:nvCxnSpPr>
          <p:cNvPr id="5" name="Straight Connector 4"/>
          <p:cNvCxnSpPr>
            <a:cxnSpLocks/>
          </p:cNvCxnSpPr>
          <p:nvPr userDrawn="1"/>
        </p:nvCxnSpPr>
        <p:spPr>
          <a:xfrm>
            <a:off x="472208" y="900069"/>
            <a:ext cx="8203481" cy="0"/>
          </a:xfrm>
          <a:prstGeom prst="line">
            <a:avLst/>
          </a:prstGeom>
          <a:ln w="12700">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6" name="Text Placeholder 13"/>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3200" b="1" spc="-30" baseline="0">
                <a:solidFill>
                  <a:schemeClr val="tx2"/>
                </a:solidFill>
              </a:defRPr>
            </a:lvl1pPr>
          </a:lstStyle>
          <a:p>
            <a:pPr lvl="0"/>
            <a:r>
              <a:rPr lang="en-US" dirty="0"/>
              <a:t>Click to add heading</a:t>
            </a:r>
            <a:endParaRPr lang="en-GB" dirty="0"/>
          </a:p>
        </p:txBody>
      </p:sp>
      <p:sp>
        <p:nvSpPr>
          <p:cNvPr id="8" name="Text Placeholder 2"/>
          <p:cNvSpPr>
            <a:spLocks noGrp="1"/>
          </p:cNvSpPr>
          <p:nvPr>
            <p:ph type="body" sz="quarter" idx="13" hasCustomPrompt="1"/>
          </p:nvPr>
        </p:nvSpPr>
        <p:spPr>
          <a:xfrm>
            <a:off x="401638" y="1096649"/>
            <a:ext cx="8347075" cy="3987826"/>
          </a:xfrm>
        </p:spPr>
        <p:txBody>
          <a:bodyPr>
            <a:normAutofit/>
          </a:bodyPr>
          <a:lstStyle>
            <a:lvl1pPr marL="0" marR="0" indent="0" algn="just" defTabSz="685800" rtl="0" eaLnBrk="1" fontAlgn="auto" latinLnBrk="0" hangingPunct="1">
              <a:lnSpc>
                <a:spcPct val="100000"/>
              </a:lnSpc>
              <a:spcBef>
                <a:spcPct val="20000"/>
              </a:spcBef>
              <a:spcAft>
                <a:spcPts val="450"/>
              </a:spcAft>
              <a:buClrTx/>
              <a:buSzTx/>
              <a:buFont typeface="Arial" panose="020B0604020202020204" pitchFamily="34" charset="0"/>
              <a:buNone/>
              <a:tabLst/>
              <a:defRPr sz="2800" baseline="0"/>
            </a:lvl1pPr>
            <a:lvl2pPr>
              <a:lnSpc>
                <a:spcPts val="2200"/>
              </a:lnSpc>
              <a:defRPr sz="1800"/>
            </a:lvl2pPr>
            <a:lvl3pPr>
              <a:lnSpc>
                <a:spcPts val="2200"/>
              </a:lnSpc>
              <a:defRPr sz="1800"/>
            </a:lvl3pPr>
            <a:lvl4pPr>
              <a:lnSpc>
                <a:spcPts val="2200"/>
              </a:lnSpc>
              <a:defRPr sz="1800"/>
            </a:lvl4pPr>
            <a:lvl5pPr>
              <a:lnSpc>
                <a:spcPts val="2200"/>
              </a:lnSpc>
              <a:defRPr sz="1800"/>
            </a:lvl5pPr>
          </a:lstStyle>
          <a:p>
            <a:pPr marL="0" marR="0" lvl="0" indent="0" algn="l" defTabSz="685800" rtl="0" eaLnBrk="1" fontAlgn="auto" latinLnBrk="0" hangingPunct="1">
              <a:lnSpc>
                <a:spcPts val="2200"/>
              </a:lnSpc>
              <a:spcBef>
                <a:spcPct val="20000"/>
              </a:spcBef>
              <a:spcAft>
                <a:spcPts val="450"/>
              </a:spcAft>
              <a:buClrTx/>
              <a:buSzTx/>
              <a:buFont typeface="Arial" panose="020B0604020202020204" pitchFamily="34" charset="0"/>
              <a:buNone/>
              <a:tabLst/>
              <a:defRPr/>
            </a:pPr>
            <a:r>
              <a:rPr lang="en-GB" dirty="0"/>
              <a:t>Click to add text</a:t>
            </a:r>
          </a:p>
        </p:txBody>
      </p:sp>
      <p:pic>
        <p:nvPicPr>
          <p:cNvPr id="12" name="Picture 11">
            <a:extLst>
              <a:ext uri="{FF2B5EF4-FFF2-40B4-BE49-F238E27FC236}">
                <a16:creationId xmlns:a16="http://schemas.microsoft.com/office/drawing/2014/main" id="{F29BA0C8-108D-E14B-88CC-B5792235B1A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4" name="TextBox 13">
            <a:extLst>
              <a:ext uri="{FF2B5EF4-FFF2-40B4-BE49-F238E27FC236}">
                <a16:creationId xmlns:a16="http://schemas.microsoft.com/office/drawing/2014/main" id="{3720AAAA-78D6-4244-BE18-A40275F5F175}"/>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15" name="Straight Connector 14">
            <a:extLst>
              <a:ext uri="{FF2B5EF4-FFF2-40B4-BE49-F238E27FC236}">
                <a16:creationId xmlns:a16="http://schemas.microsoft.com/office/drawing/2014/main" id="{FA5F52D6-A4BB-9942-8798-E5A90C26725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80371AF-9F0B-654E-8A48-38225127FC0A}"/>
              </a:ext>
            </a:extLst>
          </p:cNvPr>
          <p:cNvSpPr txBox="1"/>
          <p:nvPr userDrawn="1"/>
        </p:nvSpPr>
        <p:spPr>
          <a:xfrm>
            <a:off x="1344706" y="430306"/>
            <a:ext cx="0" cy="0"/>
          </a:xfrm>
          <a:prstGeom prst="rect">
            <a:avLst/>
          </a:prstGeom>
        </p:spPr>
        <p:txBody>
          <a:bodyPr wrap="none" rtlCol="0">
            <a:noAutofit/>
          </a:bodyPr>
          <a:lstStyle/>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pic>
        <p:nvPicPr>
          <p:cNvPr id="11" name="Picture 10">
            <a:extLst>
              <a:ext uri="{FF2B5EF4-FFF2-40B4-BE49-F238E27FC236}">
                <a16:creationId xmlns:a16="http://schemas.microsoft.com/office/drawing/2014/main" id="{218B2069-579A-D346-B633-D84926F6E80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_Bullets">
    <p:spTree>
      <p:nvGrpSpPr>
        <p:cNvPr id="1" name=""/>
        <p:cNvGrpSpPr/>
        <p:nvPr/>
      </p:nvGrpSpPr>
      <p:grpSpPr>
        <a:xfrm>
          <a:off x="0" y="0"/>
          <a:ext cx="0" cy="0"/>
          <a:chOff x="0" y="0"/>
          <a:chExt cx="0" cy="0"/>
        </a:xfrm>
      </p:grpSpPr>
      <p:sp>
        <p:nvSpPr>
          <p:cNvPr id="16" name="Text Placeholder 15"/>
          <p:cNvSpPr>
            <a:spLocks noGrp="1"/>
          </p:cNvSpPr>
          <p:nvPr>
            <p:ph type="body" sz="quarter" idx="11" hasCustomPrompt="1"/>
          </p:nvPr>
        </p:nvSpPr>
        <p:spPr>
          <a:xfrm>
            <a:off x="395536" y="1472819"/>
            <a:ext cx="8353177" cy="3628153"/>
          </a:xfrm>
        </p:spPr>
        <p:txBody>
          <a:bodyPr>
            <a:noAutofit/>
          </a:bodyPr>
          <a:lstStyle>
            <a:lvl1pPr marL="214313" marR="0" indent="-214313" algn="l" defTabSz="685800" rtl="0" eaLnBrk="1" fontAlgn="auto" latinLnBrk="0" hangingPunct="1">
              <a:lnSpc>
                <a:spcPct val="100000"/>
              </a:lnSpc>
              <a:spcBef>
                <a:spcPts val="0"/>
              </a:spcBef>
              <a:spcAft>
                <a:spcPts val="450"/>
              </a:spcAft>
              <a:buClr>
                <a:schemeClr val="accent1"/>
              </a:buClr>
              <a:buSzTx/>
              <a:buFont typeface="Arial" charset="0"/>
              <a:buChar char="•"/>
              <a:tabLst/>
              <a:defRPr sz="2000" b="1" baseline="0"/>
            </a:lvl1pPr>
          </a:lstStyle>
          <a:p>
            <a:pPr lvl="0"/>
            <a:r>
              <a:rPr lang="en-US" dirty="0"/>
              <a:t>Bullet point, bullet point, bullet point</a:t>
            </a:r>
          </a:p>
          <a:p>
            <a:pPr marL="214313" marR="0" lvl="0" indent="-214313" algn="l" defTabSz="685800" rtl="0" eaLnBrk="1" fontAlgn="auto" latinLnBrk="0" hangingPunct="1">
              <a:lnSpc>
                <a:spcPct val="100000"/>
              </a:lnSpc>
              <a:spcBef>
                <a:spcPts val="0"/>
              </a:spcBef>
              <a:spcAft>
                <a:spcPts val="450"/>
              </a:spcAft>
              <a:buClr>
                <a:schemeClr val="accent1"/>
              </a:buClr>
              <a:buSzTx/>
              <a:buFont typeface="Arial" charset="0"/>
              <a:buChar char="•"/>
              <a:tabLst/>
              <a:defRPr/>
            </a:pPr>
            <a:r>
              <a:rPr lang="en-US" dirty="0"/>
              <a:t>Bullet point, bullet point, bullet point</a:t>
            </a:r>
          </a:p>
          <a:p>
            <a:pPr lvl="0"/>
            <a:r>
              <a:rPr lang="en-US" dirty="0"/>
              <a:t>bullet point, bullet point</a:t>
            </a:r>
          </a:p>
          <a:p>
            <a:pPr lvl="0"/>
            <a:r>
              <a:rPr lang="en-US" dirty="0"/>
              <a:t>Bullet point, </a:t>
            </a:r>
          </a:p>
          <a:p>
            <a:pPr lvl="0"/>
            <a:endParaRPr lang="en-GB" dirty="0"/>
          </a:p>
        </p:txBody>
      </p:sp>
      <p:sp>
        <p:nvSpPr>
          <p:cNvPr id="18" name="Text Placeholder 2"/>
          <p:cNvSpPr>
            <a:spLocks noGrp="1"/>
          </p:cNvSpPr>
          <p:nvPr>
            <p:ph type="body" sz="quarter" idx="12" hasCustomPrompt="1"/>
          </p:nvPr>
        </p:nvSpPr>
        <p:spPr>
          <a:xfrm>
            <a:off x="395536" y="1112456"/>
            <a:ext cx="8353177" cy="360363"/>
          </a:xfrm>
        </p:spPr>
        <p:txBody>
          <a:bodyPr anchor="ctr" anchorCtr="0">
            <a:normAutofit/>
          </a:bodyPr>
          <a:lstStyle>
            <a:lvl1pPr marL="0" marR="0" indent="0" algn="l" defTabSz="685800" rtl="0" eaLnBrk="1" fontAlgn="auto" latinLnBrk="0" hangingPunct="1">
              <a:lnSpc>
                <a:spcPts val="1650"/>
              </a:lnSpc>
              <a:spcBef>
                <a:spcPct val="20000"/>
              </a:spcBef>
              <a:spcAft>
                <a:spcPts val="450"/>
              </a:spcAft>
              <a:buClrTx/>
              <a:buSzTx/>
              <a:buFont typeface="Arial" panose="020B0604020202020204" pitchFamily="34" charset="0"/>
              <a:buNone/>
              <a:tabLst/>
              <a:defRPr sz="2400" baseline="0"/>
            </a:lvl1pPr>
          </a:lstStyle>
          <a:p>
            <a:pPr marL="0" marR="0" lvl="0" indent="0" algn="l" defTabSz="685800" rtl="0" eaLnBrk="1" fontAlgn="auto" latinLnBrk="0" hangingPunct="1">
              <a:lnSpc>
                <a:spcPts val="1650"/>
              </a:lnSpc>
              <a:spcBef>
                <a:spcPct val="20000"/>
              </a:spcBef>
              <a:spcAft>
                <a:spcPts val="450"/>
              </a:spcAft>
              <a:buClrTx/>
              <a:buSzTx/>
              <a:buFont typeface="Arial" panose="020B0604020202020204" pitchFamily="34" charset="0"/>
              <a:buNone/>
              <a:tabLst/>
              <a:defRPr/>
            </a:pPr>
            <a:r>
              <a:rPr lang="en-GB" dirty="0"/>
              <a:t>Click to add text:</a:t>
            </a:r>
          </a:p>
        </p:txBody>
      </p:sp>
      <p:pic>
        <p:nvPicPr>
          <p:cNvPr id="15" name="Picture 14">
            <a:extLst>
              <a:ext uri="{FF2B5EF4-FFF2-40B4-BE49-F238E27FC236}">
                <a16:creationId xmlns:a16="http://schemas.microsoft.com/office/drawing/2014/main" id="{EC70AC0E-E1D0-C146-B2C5-50A9E0E08C1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9" name="TextBox 18">
            <a:extLst>
              <a:ext uri="{FF2B5EF4-FFF2-40B4-BE49-F238E27FC236}">
                <a16:creationId xmlns:a16="http://schemas.microsoft.com/office/drawing/2014/main" id="{667EC095-054A-574B-8B4C-B307E2163E3F}"/>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20" name="Straight Connector 19">
            <a:extLst>
              <a:ext uri="{FF2B5EF4-FFF2-40B4-BE49-F238E27FC236}">
                <a16:creationId xmlns:a16="http://schemas.microsoft.com/office/drawing/2014/main" id="{6FAAE75F-80F3-6F47-BECE-0FE55121934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6FB0633-2B62-2341-A28E-E739C8D58B0E}"/>
              </a:ext>
            </a:extLst>
          </p:cNvPr>
          <p:cNvCxnSpPr>
            <a:cxnSpLocks/>
          </p:cNvCxnSpPr>
          <p:nvPr userDrawn="1"/>
        </p:nvCxnSpPr>
        <p:spPr>
          <a:xfrm>
            <a:off x="472208" y="900069"/>
            <a:ext cx="8203481" cy="0"/>
          </a:xfrm>
          <a:prstGeom prst="line">
            <a:avLst/>
          </a:prstGeom>
          <a:ln w="12700">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23" name="Text Placeholder 13">
            <a:extLst>
              <a:ext uri="{FF2B5EF4-FFF2-40B4-BE49-F238E27FC236}">
                <a16:creationId xmlns:a16="http://schemas.microsoft.com/office/drawing/2014/main" id="{BD1768C2-65E2-174E-A260-62CD49331E4A}"/>
              </a:ext>
            </a:extLst>
          </p:cNvPr>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3200" b="1" spc="-30" baseline="0">
                <a:solidFill>
                  <a:schemeClr val="tx2"/>
                </a:solidFill>
              </a:defRPr>
            </a:lvl1pPr>
          </a:lstStyle>
          <a:p>
            <a:pPr lvl="0"/>
            <a:r>
              <a:rPr lang="en-US" dirty="0"/>
              <a:t>Click to add heading</a:t>
            </a:r>
            <a:endParaRPr lang="en-GB" dirty="0"/>
          </a:p>
        </p:txBody>
      </p:sp>
      <p:pic>
        <p:nvPicPr>
          <p:cNvPr id="10" name="Picture 9">
            <a:extLst>
              <a:ext uri="{FF2B5EF4-FFF2-40B4-BE49-F238E27FC236}">
                <a16:creationId xmlns:a16="http://schemas.microsoft.com/office/drawing/2014/main" id="{3322DFD5-95B5-AB40-8AC1-E3E80CC5482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_Image">
    <p:spTree>
      <p:nvGrpSpPr>
        <p:cNvPr id="1" name=""/>
        <p:cNvGrpSpPr/>
        <p:nvPr/>
      </p:nvGrpSpPr>
      <p:grpSpPr>
        <a:xfrm>
          <a:off x="0" y="0"/>
          <a:ext cx="0" cy="0"/>
          <a:chOff x="0" y="0"/>
          <a:chExt cx="0" cy="0"/>
        </a:xfrm>
      </p:grpSpPr>
      <p:sp>
        <p:nvSpPr>
          <p:cNvPr id="12" name="Picture Placeholder 2"/>
          <p:cNvSpPr>
            <a:spLocks noGrp="1"/>
          </p:cNvSpPr>
          <p:nvPr>
            <p:ph type="pic" sz="quarter" idx="13"/>
          </p:nvPr>
        </p:nvSpPr>
        <p:spPr>
          <a:xfrm>
            <a:off x="472208" y="1205193"/>
            <a:ext cx="1650504" cy="2342093"/>
          </a:xfrm>
        </p:spPr>
        <p:txBody>
          <a:bodyPr/>
          <a:lstStyle/>
          <a:p>
            <a:endParaRPr lang="en-GB"/>
          </a:p>
        </p:txBody>
      </p:sp>
      <p:sp>
        <p:nvSpPr>
          <p:cNvPr id="14" name="Text Placeholder 2"/>
          <p:cNvSpPr>
            <a:spLocks noGrp="1"/>
          </p:cNvSpPr>
          <p:nvPr>
            <p:ph type="body" sz="quarter" idx="14" hasCustomPrompt="1"/>
          </p:nvPr>
        </p:nvSpPr>
        <p:spPr>
          <a:xfrm>
            <a:off x="2429933" y="1204870"/>
            <a:ext cx="6318780" cy="3648581"/>
          </a:xfrm>
        </p:spPr>
        <p:txBody>
          <a:bodyPr>
            <a:normAutofit/>
          </a:bodyPr>
          <a:lstStyle>
            <a:lvl1pPr marL="0" marR="0" indent="0" algn="l" defTabSz="685800" rtl="0" eaLnBrk="1" fontAlgn="auto" latinLnBrk="0" hangingPunct="1">
              <a:lnSpc>
                <a:spcPts val="2200"/>
              </a:lnSpc>
              <a:spcBef>
                <a:spcPct val="20000"/>
              </a:spcBef>
              <a:spcAft>
                <a:spcPts val="450"/>
              </a:spcAft>
              <a:buClrTx/>
              <a:buSzTx/>
              <a:buFont typeface="Arial" panose="020B0604020202020204" pitchFamily="34" charset="0"/>
              <a:buNone/>
              <a:tabLst/>
              <a:defRPr sz="2800" baseline="0"/>
            </a:lvl1pPr>
            <a:lvl2pPr>
              <a:lnSpc>
                <a:spcPts val="2200"/>
              </a:lnSpc>
              <a:defRPr sz="1800"/>
            </a:lvl2pPr>
            <a:lvl3pPr>
              <a:lnSpc>
                <a:spcPts val="2200"/>
              </a:lnSpc>
              <a:defRPr sz="1800"/>
            </a:lvl3pPr>
            <a:lvl4pPr>
              <a:lnSpc>
                <a:spcPts val="2200"/>
              </a:lnSpc>
              <a:defRPr sz="1800"/>
            </a:lvl4pPr>
            <a:lvl5pPr>
              <a:lnSpc>
                <a:spcPts val="2200"/>
              </a:lnSpc>
              <a:defRPr sz="1800"/>
            </a:lvl5pPr>
          </a:lstStyle>
          <a:p>
            <a:pPr marL="0" marR="0" lvl="0" indent="0" algn="l" defTabSz="685800" rtl="0" eaLnBrk="1" fontAlgn="auto" latinLnBrk="0" hangingPunct="1">
              <a:lnSpc>
                <a:spcPts val="2200"/>
              </a:lnSpc>
              <a:spcBef>
                <a:spcPct val="20000"/>
              </a:spcBef>
              <a:spcAft>
                <a:spcPts val="450"/>
              </a:spcAft>
              <a:buClrTx/>
              <a:buSzTx/>
              <a:buFont typeface="Arial" panose="020B0604020202020204" pitchFamily="34" charset="0"/>
              <a:buNone/>
              <a:tabLst/>
              <a:defRPr/>
            </a:pPr>
            <a:r>
              <a:rPr lang="en-GB" dirty="0"/>
              <a:t>Click to add text</a:t>
            </a:r>
          </a:p>
        </p:txBody>
      </p:sp>
      <p:pic>
        <p:nvPicPr>
          <p:cNvPr id="11" name="Picture 10">
            <a:extLst>
              <a:ext uri="{FF2B5EF4-FFF2-40B4-BE49-F238E27FC236}">
                <a16:creationId xmlns:a16="http://schemas.microsoft.com/office/drawing/2014/main" id="{39B22ED5-0E45-F044-A2C7-90DD4725D20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5" name="TextBox 14">
            <a:extLst>
              <a:ext uri="{FF2B5EF4-FFF2-40B4-BE49-F238E27FC236}">
                <a16:creationId xmlns:a16="http://schemas.microsoft.com/office/drawing/2014/main" id="{3CA38847-CC15-3E40-B02C-A17DB4B33990}"/>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18" name="Straight Connector 17">
            <a:extLst>
              <a:ext uri="{FF2B5EF4-FFF2-40B4-BE49-F238E27FC236}">
                <a16:creationId xmlns:a16="http://schemas.microsoft.com/office/drawing/2014/main" id="{03BDC681-74F0-604E-B3ED-D3C7DAA4438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A3068E4-4D3F-DD4F-9A51-E97C9B74CB43}"/>
              </a:ext>
            </a:extLst>
          </p:cNvPr>
          <p:cNvCxnSpPr>
            <a:cxnSpLocks/>
          </p:cNvCxnSpPr>
          <p:nvPr userDrawn="1"/>
        </p:nvCxnSpPr>
        <p:spPr>
          <a:xfrm>
            <a:off x="472208" y="900069"/>
            <a:ext cx="8203481" cy="0"/>
          </a:xfrm>
          <a:prstGeom prst="line">
            <a:avLst/>
          </a:prstGeom>
          <a:ln w="12700">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23" name="Text Placeholder 13">
            <a:extLst>
              <a:ext uri="{FF2B5EF4-FFF2-40B4-BE49-F238E27FC236}">
                <a16:creationId xmlns:a16="http://schemas.microsoft.com/office/drawing/2014/main" id="{C14987A1-6ACA-2241-BFFF-B1CE6AEB0219}"/>
              </a:ext>
            </a:extLst>
          </p:cNvPr>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3200" b="1" spc="-30" baseline="0">
                <a:solidFill>
                  <a:schemeClr val="tx2"/>
                </a:solidFill>
              </a:defRPr>
            </a:lvl1pPr>
          </a:lstStyle>
          <a:p>
            <a:pPr lvl="0"/>
            <a:r>
              <a:rPr lang="en-US" dirty="0"/>
              <a:t>Click to add heading</a:t>
            </a:r>
            <a:endParaRPr lang="en-GB" dirty="0"/>
          </a:p>
        </p:txBody>
      </p:sp>
      <p:sp>
        <p:nvSpPr>
          <p:cNvPr id="2" name="TextBox 1">
            <a:extLst>
              <a:ext uri="{FF2B5EF4-FFF2-40B4-BE49-F238E27FC236}">
                <a16:creationId xmlns:a16="http://schemas.microsoft.com/office/drawing/2014/main" id="{0391FF71-02A2-9640-94E4-ECDD6833693C}"/>
              </a:ext>
            </a:extLst>
          </p:cNvPr>
          <p:cNvSpPr txBox="1"/>
          <p:nvPr userDrawn="1"/>
        </p:nvSpPr>
        <p:spPr>
          <a:xfrm>
            <a:off x="1434790" y="394010"/>
            <a:ext cx="0" cy="0"/>
          </a:xfrm>
          <a:prstGeom prst="rect">
            <a:avLst/>
          </a:prstGeom>
        </p:spPr>
        <p:txBody>
          <a:bodyPr wrap="none" rtlCol="0">
            <a:noAutofit/>
          </a:bodyPr>
          <a:lstStyle/>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3" name="TextBox 2">
            <a:extLst>
              <a:ext uri="{FF2B5EF4-FFF2-40B4-BE49-F238E27FC236}">
                <a16:creationId xmlns:a16="http://schemas.microsoft.com/office/drawing/2014/main" id="{4D8BECD1-64F5-9C44-A3EF-55FF65C54949}"/>
              </a:ext>
            </a:extLst>
          </p:cNvPr>
          <p:cNvSpPr txBox="1"/>
          <p:nvPr userDrawn="1"/>
        </p:nvSpPr>
        <p:spPr>
          <a:xfrm>
            <a:off x="1628078" y="453483"/>
            <a:ext cx="0" cy="0"/>
          </a:xfrm>
          <a:prstGeom prst="rect">
            <a:avLst/>
          </a:prstGeom>
        </p:spPr>
        <p:txBody>
          <a:bodyPr wrap="none" rtlCol="0">
            <a:noAutofit/>
          </a:bodyPr>
          <a:lstStyle/>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pic>
        <p:nvPicPr>
          <p:cNvPr id="16" name="Picture 15">
            <a:extLst>
              <a:ext uri="{FF2B5EF4-FFF2-40B4-BE49-F238E27FC236}">
                <a16:creationId xmlns:a16="http://schemas.microsoft.com/office/drawing/2014/main" id="{19375158-E687-5C45-8CB9-D05843467F8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_Graph">
    <p:spTree>
      <p:nvGrpSpPr>
        <p:cNvPr id="1" name=""/>
        <p:cNvGrpSpPr/>
        <p:nvPr/>
      </p:nvGrpSpPr>
      <p:grpSpPr>
        <a:xfrm>
          <a:off x="0" y="0"/>
          <a:ext cx="0" cy="0"/>
          <a:chOff x="0" y="0"/>
          <a:chExt cx="0" cy="0"/>
        </a:xfrm>
      </p:grpSpPr>
      <p:sp>
        <p:nvSpPr>
          <p:cNvPr id="12" name="Picture Placeholder 2"/>
          <p:cNvSpPr>
            <a:spLocks noGrp="1"/>
          </p:cNvSpPr>
          <p:nvPr>
            <p:ph type="pic" sz="quarter" idx="13"/>
          </p:nvPr>
        </p:nvSpPr>
        <p:spPr>
          <a:xfrm>
            <a:off x="472207" y="1312564"/>
            <a:ext cx="4197316" cy="3719922"/>
          </a:xfrm>
        </p:spPr>
        <p:txBody>
          <a:bodyPr/>
          <a:lstStyle/>
          <a:p>
            <a:endParaRPr lang="en-GB" dirty="0"/>
          </a:p>
        </p:txBody>
      </p:sp>
      <p:sp>
        <p:nvSpPr>
          <p:cNvPr id="14" name="Text Placeholder 2"/>
          <p:cNvSpPr>
            <a:spLocks noGrp="1"/>
          </p:cNvSpPr>
          <p:nvPr>
            <p:ph type="body" sz="quarter" idx="14" hasCustomPrompt="1"/>
          </p:nvPr>
        </p:nvSpPr>
        <p:spPr>
          <a:xfrm>
            <a:off x="5047735" y="1312242"/>
            <a:ext cx="3700978" cy="3742418"/>
          </a:xfrm>
        </p:spPr>
        <p:txBody>
          <a:bodyPr>
            <a:normAutofit/>
          </a:bodyPr>
          <a:lstStyle>
            <a:lvl1pPr marL="0" marR="0" indent="0" algn="l" defTabSz="685800" rtl="0" eaLnBrk="1" fontAlgn="auto" latinLnBrk="0" hangingPunct="1">
              <a:lnSpc>
                <a:spcPts val="2200"/>
              </a:lnSpc>
              <a:spcBef>
                <a:spcPct val="20000"/>
              </a:spcBef>
              <a:spcAft>
                <a:spcPts val="450"/>
              </a:spcAft>
              <a:buClrTx/>
              <a:buSzTx/>
              <a:buFont typeface="Arial" panose="020B0604020202020204" pitchFamily="34" charset="0"/>
              <a:buNone/>
              <a:tabLst/>
              <a:defRPr sz="2800" baseline="0"/>
            </a:lvl1pPr>
            <a:lvl2pPr>
              <a:lnSpc>
                <a:spcPts val="2200"/>
              </a:lnSpc>
              <a:defRPr sz="1800"/>
            </a:lvl2pPr>
            <a:lvl3pPr>
              <a:lnSpc>
                <a:spcPts val="2200"/>
              </a:lnSpc>
              <a:defRPr sz="1800"/>
            </a:lvl3pPr>
            <a:lvl4pPr>
              <a:lnSpc>
                <a:spcPts val="2200"/>
              </a:lnSpc>
              <a:defRPr sz="1800"/>
            </a:lvl4pPr>
            <a:lvl5pPr>
              <a:lnSpc>
                <a:spcPts val="2200"/>
              </a:lnSpc>
              <a:defRPr sz="1800"/>
            </a:lvl5pPr>
          </a:lstStyle>
          <a:p>
            <a:pPr marL="0" marR="0" lvl="0" indent="0" algn="l" defTabSz="685800" rtl="0" eaLnBrk="1" fontAlgn="auto" latinLnBrk="0" hangingPunct="1">
              <a:lnSpc>
                <a:spcPts val="2200"/>
              </a:lnSpc>
              <a:spcBef>
                <a:spcPct val="20000"/>
              </a:spcBef>
              <a:spcAft>
                <a:spcPts val="450"/>
              </a:spcAft>
              <a:buClrTx/>
              <a:buSzTx/>
              <a:buFont typeface="Arial" panose="020B0604020202020204" pitchFamily="34" charset="0"/>
              <a:buNone/>
              <a:tabLst/>
              <a:defRPr/>
            </a:pPr>
            <a:r>
              <a:rPr lang="en-GB" dirty="0"/>
              <a:t>Click to add text</a:t>
            </a:r>
          </a:p>
        </p:txBody>
      </p:sp>
      <p:pic>
        <p:nvPicPr>
          <p:cNvPr id="17" name="Picture 16">
            <a:extLst>
              <a:ext uri="{FF2B5EF4-FFF2-40B4-BE49-F238E27FC236}">
                <a16:creationId xmlns:a16="http://schemas.microsoft.com/office/drawing/2014/main" id="{5C7F8EDA-BFFD-C543-9662-15E61D2C4AF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9" name="TextBox 18">
            <a:extLst>
              <a:ext uri="{FF2B5EF4-FFF2-40B4-BE49-F238E27FC236}">
                <a16:creationId xmlns:a16="http://schemas.microsoft.com/office/drawing/2014/main" id="{1E4B3A89-3C23-2744-B957-4FA5FDDF3718}"/>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20" name="Straight Connector 19">
            <a:extLst>
              <a:ext uri="{FF2B5EF4-FFF2-40B4-BE49-F238E27FC236}">
                <a16:creationId xmlns:a16="http://schemas.microsoft.com/office/drawing/2014/main" id="{3246C600-BF60-8041-BE3E-47B07AF6668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45C212E-6EB3-474F-88FA-B08064DB1564}"/>
              </a:ext>
            </a:extLst>
          </p:cNvPr>
          <p:cNvCxnSpPr>
            <a:cxnSpLocks/>
          </p:cNvCxnSpPr>
          <p:nvPr userDrawn="1"/>
        </p:nvCxnSpPr>
        <p:spPr>
          <a:xfrm>
            <a:off x="472208" y="900069"/>
            <a:ext cx="8203481" cy="0"/>
          </a:xfrm>
          <a:prstGeom prst="line">
            <a:avLst/>
          </a:prstGeom>
          <a:ln w="12700">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23" name="Text Placeholder 13">
            <a:extLst>
              <a:ext uri="{FF2B5EF4-FFF2-40B4-BE49-F238E27FC236}">
                <a16:creationId xmlns:a16="http://schemas.microsoft.com/office/drawing/2014/main" id="{919A104F-4C8E-4C4D-A571-8E2F477808D8}"/>
              </a:ext>
            </a:extLst>
          </p:cNvPr>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3200" b="1" spc="-30" baseline="0">
                <a:solidFill>
                  <a:schemeClr val="tx2"/>
                </a:solidFill>
              </a:defRPr>
            </a:lvl1pPr>
          </a:lstStyle>
          <a:p>
            <a:pPr lvl="0"/>
            <a:r>
              <a:rPr lang="en-US" dirty="0"/>
              <a:t>Click to add heading</a:t>
            </a:r>
            <a:endParaRPr lang="en-GB" dirty="0"/>
          </a:p>
        </p:txBody>
      </p:sp>
      <p:pic>
        <p:nvPicPr>
          <p:cNvPr id="10" name="Picture 9">
            <a:extLst>
              <a:ext uri="{FF2B5EF4-FFF2-40B4-BE49-F238E27FC236}">
                <a16:creationId xmlns:a16="http://schemas.microsoft.com/office/drawing/2014/main" id="{183211A1-A890-7646-B0A4-5D6CA76E140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maller title for large image">
    <p:spTree>
      <p:nvGrpSpPr>
        <p:cNvPr id="1" name=""/>
        <p:cNvGrpSpPr/>
        <p:nvPr/>
      </p:nvGrpSpPr>
      <p:grpSpPr>
        <a:xfrm>
          <a:off x="0" y="0"/>
          <a:ext cx="0" cy="0"/>
          <a:chOff x="0" y="0"/>
          <a:chExt cx="0" cy="0"/>
        </a:xfrm>
      </p:grpSpPr>
      <p:sp>
        <p:nvSpPr>
          <p:cNvPr id="12" name="Picture Placeholder 2"/>
          <p:cNvSpPr>
            <a:spLocks noGrp="1"/>
          </p:cNvSpPr>
          <p:nvPr>
            <p:ph type="pic" sz="quarter" idx="13"/>
          </p:nvPr>
        </p:nvSpPr>
        <p:spPr>
          <a:xfrm>
            <a:off x="529456" y="886229"/>
            <a:ext cx="8020465" cy="4895005"/>
          </a:xfrm>
        </p:spPr>
        <p:txBody>
          <a:bodyPr/>
          <a:lstStyle/>
          <a:p>
            <a:endParaRPr lang="en-GB" dirty="0"/>
          </a:p>
        </p:txBody>
      </p:sp>
      <p:pic>
        <p:nvPicPr>
          <p:cNvPr id="17" name="Picture 16">
            <a:extLst>
              <a:ext uri="{FF2B5EF4-FFF2-40B4-BE49-F238E27FC236}">
                <a16:creationId xmlns:a16="http://schemas.microsoft.com/office/drawing/2014/main" id="{5C7F8EDA-BFFD-C543-9662-15E61D2C4AF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363752" y="6178259"/>
            <a:ext cx="1186170" cy="582263"/>
          </a:xfrm>
          <a:prstGeom prst="rect">
            <a:avLst/>
          </a:prstGeom>
        </p:spPr>
      </p:pic>
      <p:sp>
        <p:nvSpPr>
          <p:cNvPr id="19" name="TextBox 18">
            <a:extLst>
              <a:ext uri="{FF2B5EF4-FFF2-40B4-BE49-F238E27FC236}">
                <a16:creationId xmlns:a16="http://schemas.microsoft.com/office/drawing/2014/main" id="{1E4B3A89-3C23-2744-B957-4FA5FDDF3718}"/>
              </a:ext>
            </a:extLst>
          </p:cNvPr>
          <p:cNvSpPr txBox="1"/>
          <p:nvPr userDrawn="1"/>
        </p:nvSpPr>
        <p:spPr>
          <a:xfrm>
            <a:off x="3292210" y="6469934"/>
            <a:ext cx="2559580" cy="276999"/>
          </a:xfrm>
          <a:prstGeom prst="rect">
            <a:avLst/>
          </a:prstGeom>
          <a:noFill/>
        </p:spPr>
        <p:txBody>
          <a:bodyPr wrap="square" rIns="0" rtlCol="0">
            <a:spAutoFit/>
          </a:bodyPr>
          <a:lstStyle/>
          <a:p>
            <a:pPr algn="ctr"/>
            <a:r>
              <a:rPr lang="en-GB" sz="1200" b="1" dirty="0" err="1">
                <a:solidFill>
                  <a:schemeClr val="accent1"/>
                </a:solidFill>
              </a:rPr>
              <a:t>dietandcancerreport.org</a:t>
            </a:r>
            <a:endParaRPr lang="en-GB" sz="1200" b="1" dirty="0">
              <a:solidFill>
                <a:schemeClr val="accent1"/>
              </a:solidFill>
            </a:endParaRPr>
          </a:p>
        </p:txBody>
      </p:sp>
      <p:cxnSp>
        <p:nvCxnSpPr>
          <p:cNvPr id="20" name="Straight Connector 19">
            <a:extLst>
              <a:ext uri="{FF2B5EF4-FFF2-40B4-BE49-F238E27FC236}">
                <a16:creationId xmlns:a16="http://schemas.microsoft.com/office/drawing/2014/main" id="{3246C600-BF60-8041-BE3E-47B07AF66682}"/>
              </a:ext>
            </a:extLst>
          </p:cNvPr>
          <p:cNvCxnSpPr/>
          <p:nvPr userDrawn="1"/>
        </p:nvCxnSpPr>
        <p:spPr>
          <a:xfrm>
            <a:off x="0" y="6034084"/>
            <a:ext cx="9144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13">
            <a:extLst>
              <a:ext uri="{FF2B5EF4-FFF2-40B4-BE49-F238E27FC236}">
                <a16:creationId xmlns:a16="http://schemas.microsoft.com/office/drawing/2014/main" id="{C14987A1-6ACA-2241-BFFF-B1CE6AEB0219}"/>
              </a:ext>
            </a:extLst>
          </p:cNvPr>
          <p:cNvSpPr>
            <a:spLocks noGrp="1"/>
          </p:cNvSpPr>
          <p:nvPr>
            <p:ph type="body" sz="quarter" idx="10" hasCustomPrompt="1"/>
          </p:nvPr>
        </p:nvSpPr>
        <p:spPr>
          <a:xfrm>
            <a:off x="401218" y="300676"/>
            <a:ext cx="8347496" cy="575717"/>
          </a:xfrm>
          <a:prstGeom prst="rect">
            <a:avLst/>
          </a:prstGeom>
        </p:spPr>
        <p:txBody>
          <a:bodyPr anchor="ctr" anchorCtr="0">
            <a:normAutofit/>
          </a:bodyPr>
          <a:lstStyle>
            <a:lvl1pPr>
              <a:defRPr sz="2400" b="1" spc="-30" baseline="0">
                <a:solidFill>
                  <a:schemeClr val="tx2"/>
                </a:solidFill>
              </a:defRPr>
            </a:lvl1pPr>
          </a:lstStyle>
          <a:p>
            <a:pPr lvl="0"/>
            <a:r>
              <a:rPr lang="en-US" dirty="0"/>
              <a:t>Click to add smaller heading...</a:t>
            </a:r>
            <a:endParaRPr lang="en-GB" dirty="0"/>
          </a:p>
        </p:txBody>
      </p:sp>
      <p:pic>
        <p:nvPicPr>
          <p:cNvPr id="8" name="Picture 7">
            <a:extLst>
              <a:ext uri="{FF2B5EF4-FFF2-40B4-BE49-F238E27FC236}">
                <a16:creationId xmlns:a16="http://schemas.microsoft.com/office/drawing/2014/main" id="{4AAD6E72-8321-094F-834C-8791815519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9456" y="6230663"/>
            <a:ext cx="1641356" cy="433593"/>
          </a:xfrm>
          <a:prstGeom prst="rect">
            <a:avLst/>
          </a:prstGeom>
        </p:spPr>
      </p:pic>
    </p:spTree>
    <p:extLst>
      <p:ext uri="{BB962C8B-B14F-4D97-AF65-F5344CB8AC3E}">
        <p14:creationId xmlns:p14="http://schemas.microsoft.com/office/powerpoint/2010/main" val="2363109787"/>
      </p:ext>
    </p:extLst>
  </p:cSld>
  <p:clrMapOvr>
    <a:masterClrMapping/>
  </p:clrMapOvr>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e - For more information/thanks">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999902FD-7D51-8648-BD15-1DFF0A70DA4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453"/>
          <a:stretch/>
        </p:blipFill>
        <p:spPr>
          <a:xfrm>
            <a:off x="4938726" y="2415278"/>
            <a:ext cx="4205274" cy="3764408"/>
          </a:xfrm>
          <a:prstGeom prst="rect">
            <a:avLst/>
          </a:prstGeom>
        </p:spPr>
      </p:pic>
      <p:pic>
        <p:nvPicPr>
          <p:cNvPr id="27" name="Picture 26">
            <a:extLst>
              <a:ext uri="{FF2B5EF4-FFF2-40B4-BE49-F238E27FC236}">
                <a16:creationId xmlns:a16="http://schemas.microsoft.com/office/drawing/2014/main" id="{8F9C187D-0343-2445-8473-E3A2919C82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9129" r="5025" b="10297"/>
          <a:stretch/>
        </p:blipFill>
        <p:spPr>
          <a:xfrm>
            <a:off x="6640172" y="297765"/>
            <a:ext cx="1909750" cy="937450"/>
          </a:xfrm>
          <a:prstGeom prst="rect">
            <a:avLst/>
          </a:prstGeom>
        </p:spPr>
      </p:pic>
      <p:cxnSp>
        <p:nvCxnSpPr>
          <p:cNvPr id="30" name="Straight Connector 29">
            <a:extLst>
              <a:ext uri="{FF2B5EF4-FFF2-40B4-BE49-F238E27FC236}">
                <a16:creationId xmlns:a16="http://schemas.microsoft.com/office/drawing/2014/main" id="{CD16E519-40B5-494F-8DF7-172F34926A2C}"/>
              </a:ext>
            </a:extLst>
          </p:cNvPr>
          <p:cNvCxnSpPr>
            <a:cxnSpLocks/>
          </p:cNvCxnSpPr>
          <p:nvPr userDrawn="1"/>
        </p:nvCxnSpPr>
        <p:spPr>
          <a:xfrm>
            <a:off x="1378039" y="6179685"/>
            <a:ext cx="776596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DE66460B-3785-9444-824B-3F2CC67EEE0F}"/>
              </a:ext>
            </a:extLst>
          </p:cNvPr>
          <p:cNvSpPr txBox="1"/>
          <p:nvPr userDrawn="1"/>
        </p:nvSpPr>
        <p:spPr>
          <a:xfrm>
            <a:off x="5990342" y="6363533"/>
            <a:ext cx="2559580" cy="307777"/>
          </a:xfrm>
          <a:prstGeom prst="rect">
            <a:avLst/>
          </a:prstGeom>
          <a:noFill/>
        </p:spPr>
        <p:txBody>
          <a:bodyPr wrap="square" rIns="0" rtlCol="0">
            <a:spAutoFit/>
          </a:bodyPr>
          <a:lstStyle/>
          <a:p>
            <a:pPr algn="r"/>
            <a:r>
              <a:rPr lang="en-GB" sz="1400" b="1" dirty="0" err="1">
                <a:solidFill>
                  <a:schemeClr val="accent1"/>
                </a:solidFill>
              </a:rPr>
              <a:t>dietandcancerreport.org</a:t>
            </a:r>
            <a:endParaRPr lang="en-GB" sz="1400" b="1" dirty="0">
              <a:solidFill>
                <a:schemeClr val="accent1"/>
              </a:solidFill>
            </a:endParaRPr>
          </a:p>
        </p:txBody>
      </p:sp>
      <p:sp>
        <p:nvSpPr>
          <p:cNvPr id="35" name="Text Placeholder 11">
            <a:extLst>
              <a:ext uri="{FF2B5EF4-FFF2-40B4-BE49-F238E27FC236}">
                <a16:creationId xmlns:a16="http://schemas.microsoft.com/office/drawing/2014/main" id="{ABE0C183-269B-8544-867C-7C06B4834B26}"/>
              </a:ext>
            </a:extLst>
          </p:cNvPr>
          <p:cNvSpPr>
            <a:spLocks noGrp="1"/>
          </p:cNvSpPr>
          <p:nvPr>
            <p:ph type="body" sz="quarter" idx="11" hasCustomPrompt="1"/>
          </p:nvPr>
        </p:nvSpPr>
        <p:spPr>
          <a:xfrm>
            <a:off x="529455" y="3261345"/>
            <a:ext cx="4503865" cy="1022554"/>
          </a:xfrm>
          <a:prstGeom prst="rect">
            <a:avLst/>
          </a:prstGeom>
        </p:spPr>
        <p:txBody>
          <a:bodyPr lIns="0" anchor="ctr" anchorCtr="0">
            <a:normAutofit/>
          </a:bodyPr>
          <a:lstStyle>
            <a:lvl1pPr>
              <a:defRPr sz="2000" b="1">
                <a:solidFill>
                  <a:schemeClr val="accent1"/>
                </a:solidFill>
              </a:defRPr>
            </a:lvl1pPr>
          </a:lstStyle>
          <a:p>
            <a:pPr lvl="0"/>
            <a:r>
              <a:rPr lang="en-US" dirty="0"/>
              <a:t>Click to add text</a:t>
            </a:r>
            <a:r>
              <a:rPr lang="is-IS" dirty="0"/>
              <a:t>…</a:t>
            </a:r>
          </a:p>
        </p:txBody>
      </p:sp>
      <p:sp>
        <p:nvSpPr>
          <p:cNvPr id="38" name="Text Placeholder 13">
            <a:extLst>
              <a:ext uri="{FF2B5EF4-FFF2-40B4-BE49-F238E27FC236}">
                <a16:creationId xmlns:a16="http://schemas.microsoft.com/office/drawing/2014/main" id="{C2389106-3E28-F445-A6BB-1A52149EA8E8}"/>
              </a:ext>
            </a:extLst>
          </p:cNvPr>
          <p:cNvSpPr>
            <a:spLocks noGrp="1"/>
          </p:cNvSpPr>
          <p:nvPr>
            <p:ph type="body" sz="quarter" idx="10" hasCustomPrompt="1"/>
          </p:nvPr>
        </p:nvSpPr>
        <p:spPr>
          <a:xfrm>
            <a:off x="430954" y="2528119"/>
            <a:ext cx="4743212" cy="575717"/>
          </a:xfrm>
          <a:prstGeom prst="rect">
            <a:avLst/>
          </a:prstGeom>
        </p:spPr>
        <p:txBody>
          <a:bodyPr anchor="ctr" anchorCtr="0">
            <a:normAutofit/>
          </a:bodyPr>
          <a:lstStyle>
            <a:lvl1pPr>
              <a:defRPr sz="3200" b="1" spc="-30" baseline="0">
                <a:solidFill>
                  <a:schemeClr val="tx2"/>
                </a:solidFill>
              </a:defRPr>
            </a:lvl1pPr>
          </a:lstStyle>
          <a:p>
            <a:pPr lvl="0"/>
            <a:r>
              <a:rPr lang="en-US" dirty="0"/>
              <a:t>Thanks/for more info…</a:t>
            </a:r>
            <a:endParaRPr lang="en-GB" dirty="0"/>
          </a:p>
        </p:txBody>
      </p:sp>
      <p:sp>
        <p:nvSpPr>
          <p:cNvPr id="39" name="Content Placeholder 16">
            <a:extLst>
              <a:ext uri="{FF2B5EF4-FFF2-40B4-BE49-F238E27FC236}">
                <a16:creationId xmlns:a16="http://schemas.microsoft.com/office/drawing/2014/main" id="{FF237393-0AB6-9F49-9E49-B8DAF0E6D854}"/>
              </a:ext>
            </a:extLst>
          </p:cNvPr>
          <p:cNvSpPr txBox="1">
            <a:spLocks/>
          </p:cNvSpPr>
          <p:nvPr userDrawn="1"/>
        </p:nvSpPr>
        <p:spPr>
          <a:xfrm>
            <a:off x="450544" y="4357052"/>
            <a:ext cx="4582776" cy="966823"/>
          </a:xfrm>
          <a:prstGeom prst="rect">
            <a:avLst/>
          </a:prstGeom>
        </p:spPr>
        <p:txBody>
          <a:bodyPr vert="horz"/>
          <a:lstStyle>
            <a:lvl1pPr marL="0" indent="0" algn="l" defTabSz="457200" rtl="0" eaLnBrk="1" latinLnBrk="0" hangingPunct="1">
              <a:spcBef>
                <a:spcPct val="20000"/>
              </a:spcBef>
              <a:buFont typeface="Arial"/>
              <a:buNone/>
              <a:defRPr sz="1500" b="0" kern="1200" baseline="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err="1">
                <a:solidFill>
                  <a:srgbClr val="7030A0"/>
                </a:solidFill>
              </a:rPr>
              <a:t>twitter.com</a:t>
            </a:r>
            <a:r>
              <a:rPr lang="en-US" b="1" dirty="0">
                <a:solidFill>
                  <a:srgbClr val="7030A0"/>
                </a:solidFill>
              </a:rPr>
              <a:t>/</a:t>
            </a:r>
            <a:r>
              <a:rPr lang="en-US" b="1" dirty="0" err="1">
                <a:solidFill>
                  <a:srgbClr val="7030A0"/>
                </a:solidFill>
              </a:rPr>
              <a:t>wcrfint</a:t>
            </a:r>
            <a:br>
              <a:rPr lang="en-US" b="1" dirty="0">
                <a:solidFill>
                  <a:srgbClr val="7030A0"/>
                </a:solidFill>
              </a:rPr>
            </a:br>
            <a:r>
              <a:rPr lang="en-US" b="1" dirty="0" err="1">
                <a:solidFill>
                  <a:srgbClr val="7030A0"/>
                </a:solidFill>
              </a:rPr>
              <a:t>facebook.com</a:t>
            </a:r>
            <a:r>
              <a:rPr lang="en-US" b="1" dirty="0">
                <a:solidFill>
                  <a:srgbClr val="7030A0"/>
                </a:solidFill>
              </a:rPr>
              <a:t>/</a:t>
            </a:r>
            <a:r>
              <a:rPr lang="en-US" b="1" dirty="0" err="1">
                <a:solidFill>
                  <a:srgbClr val="7030A0"/>
                </a:solidFill>
              </a:rPr>
              <a:t>wcrfint</a:t>
            </a:r>
            <a:br>
              <a:rPr lang="en-US" b="1" dirty="0">
                <a:solidFill>
                  <a:srgbClr val="7030A0"/>
                </a:solidFill>
              </a:rPr>
            </a:br>
            <a:r>
              <a:rPr lang="en-US" b="1" dirty="0" err="1">
                <a:solidFill>
                  <a:srgbClr val="7030A0"/>
                </a:solidFill>
              </a:rPr>
              <a:t>wcrf.org</a:t>
            </a:r>
            <a:r>
              <a:rPr lang="en-US" b="1" dirty="0">
                <a:solidFill>
                  <a:srgbClr val="7030A0"/>
                </a:solidFill>
              </a:rPr>
              <a:t>/blog</a:t>
            </a:r>
          </a:p>
        </p:txBody>
      </p:sp>
      <p:pic>
        <p:nvPicPr>
          <p:cNvPr id="11" name="Picture 10">
            <a:extLst>
              <a:ext uri="{FF2B5EF4-FFF2-40B4-BE49-F238E27FC236}">
                <a16:creationId xmlns:a16="http://schemas.microsoft.com/office/drawing/2014/main" id="{B5F2A389-5114-F74C-B363-1EA175442F2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7762" y="5273898"/>
            <a:ext cx="1594027" cy="1594027"/>
          </a:xfrm>
          <a:prstGeom prst="rect">
            <a:avLst/>
          </a:prstGeom>
        </p:spPr>
      </p:pic>
      <p:pic>
        <p:nvPicPr>
          <p:cNvPr id="12" name="Picture 11">
            <a:extLst>
              <a:ext uri="{FF2B5EF4-FFF2-40B4-BE49-F238E27FC236}">
                <a16:creationId xmlns:a16="http://schemas.microsoft.com/office/drawing/2014/main" id="{23567A2C-C632-9F4A-8205-E9E7D1D26A2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529455" y="297765"/>
            <a:ext cx="2657745" cy="702090"/>
          </a:xfrm>
          <a:prstGeom prst="rect">
            <a:avLst/>
          </a:prstGeom>
        </p:spPr>
      </p:pic>
    </p:spTree>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536" y="436602"/>
            <a:ext cx="8229600" cy="400110"/>
          </a:xfrm>
          <a:prstGeom prst="rect">
            <a:avLst/>
          </a:prstGeom>
        </p:spPr>
        <p:txBody>
          <a:bodyPr vert="horz" lIns="91440" tIns="45720" rIns="91440" bIns="45720" rtlCol="0" anchor="ctr">
            <a:noAutofit/>
          </a:bodyPr>
          <a:lstStyle/>
          <a:p>
            <a:endParaRPr lang="en-GB" dirty="0"/>
          </a:p>
        </p:txBody>
      </p:sp>
      <p:sp>
        <p:nvSpPr>
          <p:cNvPr id="3" name="Text Placeholder 2"/>
          <p:cNvSpPr>
            <a:spLocks noGrp="1"/>
          </p:cNvSpPr>
          <p:nvPr>
            <p:ph type="body" idx="1"/>
          </p:nvPr>
        </p:nvSpPr>
        <p:spPr>
          <a:xfrm>
            <a:off x="395536" y="1556794"/>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rgbClr val="464646"/>
                </a:solidFill>
                <a:latin typeface="+mn-lt"/>
              </a:defRPr>
            </a:lvl1pPr>
          </a:lstStyle>
          <a:p>
            <a:fld id="{485FAB63-0929-446E-B0E5-3735DFF4042D}" type="datetimeFigureOut">
              <a:rPr lang="en-GB" smtClean="0"/>
              <a:pPr/>
              <a:t>22/05/2018</a:t>
            </a:fld>
            <a:endParaRPr lang="en-GB"/>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rgbClr val="464646"/>
                </a:solidFill>
                <a:latin typeface="+mn-lt"/>
              </a:defRPr>
            </a:lvl1pPr>
          </a:lstStyle>
          <a:p>
            <a:endParaRPr lang="en-GB"/>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rgbClr val="464646"/>
                </a:solidFill>
                <a:latin typeface="+mn-lt"/>
              </a:defRPr>
            </a:lvl1pPr>
          </a:lstStyle>
          <a:p>
            <a:fld id="{811FA3AA-8985-4520-AAAF-6D21C979B869}" type="slidenum">
              <a:rPr lang="en-GB" smtClean="0"/>
              <a:pPr/>
              <a:t>‹#›</a:t>
            </a:fld>
            <a:endParaRPr lang="en-GB"/>
          </a:p>
        </p:txBody>
      </p:sp>
    </p:spTree>
    <p:extLst>
      <p:ext uri="{BB962C8B-B14F-4D97-AF65-F5344CB8AC3E}">
        <p14:creationId xmlns:p14="http://schemas.microsoft.com/office/powerpoint/2010/main" val="1218126583"/>
      </p:ext>
    </p:extLst>
  </p:cSld>
  <p:clrMap bg1="lt1" tx1="dk1" bg2="lt2" tx2="dk2" accent1="accent1" accent2="accent2" accent3="accent3" accent4="accent4" accent5="accent5" accent6="accent6" hlink="hlink" folHlink="folHlink"/>
  <p:sldLayoutIdLst>
    <p:sldLayoutId id="2147483696" r:id="rId1"/>
    <p:sldLayoutId id="2147483689" r:id="rId2"/>
    <p:sldLayoutId id="2147483667" r:id="rId3"/>
    <p:sldLayoutId id="2147483671" r:id="rId4"/>
    <p:sldLayoutId id="2147483673" r:id="rId5"/>
    <p:sldLayoutId id="2147483676" r:id="rId6"/>
    <p:sldLayoutId id="2147483694" r:id="rId7"/>
    <p:sldLayoutId id="2147483677" r:id="rId8"/>
  </p:sldLayoutIdLst>
  <p:txStyles>
    <p:titleStyle>
      <a:lvl1pPr algn="l" defTabSz="685800" rtl="0" eaLnBrk="1" latinLnBrk="0" hangingPunct="1">
        <a:spcBef>
          <a:spcPct val="0"/>
        </a:spcBef>
        <a:buNone/>
        <a:defRPr sz="1800" kern="1200" spc="-30" baseline="0">
          <a:solidFill>
            <a:schemeClr val="tx2"/>
          </a:solidFill>
          <a:latin typeface="+mj-lt"/>
          <a:ea typeface="Segoe UI" panose="020B0502040204020203" pitchFamily="34" charset="0"/>
          <a:cs typeface="Segoe UI" panose="020B0502040204020203" pitchFamily="34" charset="0"/>
        </a:defRPr>
      </a:lvl1pPr>
    </p:titleStyle>
    <p:bodyStyle>
      <a:lvl1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16.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23.jpg"/><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g"/><Relationship Id="rId4" Type="http://schemas.openxmlformats.org/officeDocument/2006/relationships/image" Target="../media/image26.jp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9.(null)"/><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http://www.dietandcancerreport.org" TargetMode="External"/><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hyperlink" Target="https://www.wcrf.org/int/policy/our-policy-work"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nul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45D0F9-8769-D14A-BFE3-E4C4A4026565}"/>
              </a:ext>
            </a:extLst>
          </p:cNvPr>
          <p:cNvSpPr>
            <a:spLocks noGrp="1"/>
          </p:cNvSpPr>
          <p:nvPr>
            <p:ph type="body" sz="quarter" idx="11"/>
          </p:nvPr>
        </p:nvSpPr>
        <p:spPr>
          <a:xfrm>
            <a:off x="529455" y="3630113"/>
            <a:ext cx="4503865" cy="698301"/>
          </a:xfrm>
        </p:spPr>
        <p:txBody>
          <a:bodyPr>
            <a:normAutofit fontScale="85000" lnSpcReduction="10000"/>
          </a:bodyPr>
          <a:lstStyle/>
          <a:p>
            <a:pPr>
              <a:lnSpc>
                <a:spcPct val="130000"/>
              </a:lnSpc>
            </a:pPr>
            <a:r>
              <a:rPr lang="en-GB" dirty="0"/>
              <a:t>A brief overview of the </a:t>
            </a:r>
            <a:br>
              <a:rPr lang="en-GB" dirty="0"/>
            </a:br>
            <a:r>
              <a:rPr lang="en-GB" dirty="0"/>
              <a:t>T</a:t>
            </a:r>
            <a:r>
              <a:rPr lang="en-US" dirty="0" err="1"/>
              <a:t>hird</a:t>
            </a:r>
            <a:r>
              <a:rPr lang="en-US" dirty="0"/>
              <a:t> Expert Report</a:t>
            </a:r>
          </a:p>
        </p:txBody>
      </p:sp>
    </p:spTree>
    <p:extLst>
      <p:ext uri="{BB962C8B-B14F-4D97-AF65-F5344CB8AC3E}">
        <p14:creationId xmlns:p14="http://schemas.microsoft.com/office/powerpoint/2010/main" val="4480934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E612218-B5B1-EB4B-8117-F377D2BC75FA}"/>
              </a:ext>
            </a:extLst>
          </p:cNvPr>
          <p:cNvSpPr>
            <a:spLocks noGrp="1"/>
          </p:cNvSpPr>
          <p:nvPr>
            <p:ph type="body" sz="quarter" idx="11"/>
          </p:nvPr>
        </p:nvSpPr>
        <p:spPr>
          <a:xfrm>
            <a:off x="401218" y="1175629"/>
            <a:ext cx="3004888" cy="3628153"/>
          </a:xfrm>
        </p:spPr>
        <p:txBody>
          <a:bodyPr/>
          <a:lstStyle/>
          <a:p>
            <a:r>
              <a:rPr lang="en-US" sz="1800" b="0" dirty="0"/>
              <a:t>There are several hundred types of cancer, arising from different tissues</a:t>
            </a:r>
            <a:br>
              <a:rPr lang="en-US" sz="1800" b="0" dirty="0"/>
            </a:br>
            <a:endParaRPr lang="en-US" sz="1800" b="0" dirty="0"/>
          </a:p>
          <a:p>
            <a:r>
              <a:rPr lang="en-GB" sz="1800" b="0" dirty="0"/>
              <a:t>Cancer is characterised as a shared constellation of abnormal cell behaviours</a:t>
            </a:r>
            <a:br>
              <a:rPr lang="en-GB" sz="1800" b="0" dirty="0"/>
            </a:br>
            <a:endParaRPr lang="en-GB" sz="1800" b="0" dirty="0"/>
          </a:p>
          <a:p>
            <a:r>
              <a:rPr lang="en-GB" sz="1800" b="0" dirty="0"/>
              <a:t>Almost all solid tumours can be characterised by a relatively small number of phenotypic functional abnormalities, known as the </a:t>
            </a:r>
            <a:r>
              <a:rPr lang="en-GB" sz="1800" dirty="0">
                <a:solidFill>
                  <a:schemeClr val="tx2"/>
                </a:solidFill>
              </a:rPr>
              <a:t>hallmarks of cancer</a:t>
            </a:r>
            <a:endParaRPr lang="en-US" sz="1800" dirty="0">
              <a:solidFill>
                <a:schemeClr val="tx2"/>
              </a:solidFill>
            </a:endParaRPr>
          </a:p>
          <a:p>
            <a:endParaRPr lang="en-US" b="0" dirty="0"/>
          </a:p>
        </p:txBody>
      </p:sp>
      <p:sp>
        <p:nvSpPr>
          <p:cNvPr id="2" name="Text Placeholder 1">
            <a:extLst>
              <a:ext uri="{FF2B5EF4-FFF2-40B4-BE49-F238E27FC236}">
                <a16:creationId xmlns:a16="http://schemas.microsoft.com/office/drawing/2014/main" id="{5BFA4F43-827F-6C47-89FA-3A4F9BF553D1}"/>
              </a:ext>
            </a:extLst>
          </p:cNvPr>
          <p:cNvSpPr>
            <a:spLocks noGrp="1"/>
          </p:cNvSpPr>
          <p:nvPr>
            <p:ph type="body" sz="quarter" idx="10"/>
          </p:nvPr>
        </p:nvSpPr>
        <p:spPr>
          <a:xfrm>
            <a:off x="401218" y="455395"/>
            <a:ext cx="8347496" cy="575717"/>
          </a:xfrm>
        </p:spPr>
        <p:txBody>
          <a:bodyPr/>
          <a:lstStyle/>
          <a:p>
            <a:r>
              <a:rPr lang="en-US" dirty="0"/>
              <a:t>The cancer process</a:t>
            </a:r>
          </a:p>
        </p:txBody>
      </p:sp>
      <p:pic>
        <p:nvPicPr>
          <p:cNvPr id="6" name="Picture 5">
            <a:extLst>
              <a:ext uri="{FF2B5EF4-FFF2-40B4-BE49-F238E27FC236}">
                <a16:creationId xmlns:a16="http://schemas.microsoft.com/office/drawing/2014/main" id="{56DAD02A-92CA-D34A-B415-7F072C319BDD}"/>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3657600" y="909933"/>
            <a:ext cx="5091114" cy="5091115"/>
          </a:xfrm>
          <a:prstGeom prst="rect">
            <a:avLst/>
          </a:prstGeom>
        </p:spPr>
      </p:pic>
      <p:sp>
        <p:nvSpPr>
          <p:cNvPr id="7" name="TextBox 6">
            <a:extLst>
              <a:ext uri="{FF2B5EF4-FFF2-40B4-BE49-F238E27FC236}">
                <a16:creationId xmlns:a16="http://schemas.microsoft.com/office/drawing/2014/main" id="{2D58450B-9067-D344-A02A-075BA2DC9093}"/>
              </a:ext>
            </a:extLst>
          </p:cNvPr>
          <p:cNvSpPr txBox="1"/>
          <p:nvPr/>
        </p:nvSpPr>
        <p:spPr>
          <a:xfrm>
            <a:off x="2909147" y="6114834"/>
            <a:ext cx="3401876" cy="352805"/>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/cancer-process</a:t>
            </a:r>
          </a:p>
        </p:txBody>
      </p:sp>
    </p:spTree>
    <p:extLst>
      <p:ext uri="{BB962C8B-B14F-4D97-AF65-F5344CB8AC3E}">
        <p14:creationId xmlns:p14="http://schemas.microsoft.com/office/powerpoint/2010/main" val="20050724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ADC5995-D822-0A45-B0F9-26EC4750762A}"/>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20219" y="1115109"/>
            <a:ext cx="4652663" cy="4546013"/>
          </a:xfrm>
          <a:prstGeom prst="rect">
            <a:avLst/>
          </a:prstGeom>
        </p:spPr>
      </p:pic>
      <p:sp>
        <p:nvSpPr>
          <p:cNvPr id="2" name="Text Placeholder 1">
            <a:extLst>
              <a:ext uri="{FF2B5EF4-FFF2-40B4-BE49-F238E27FC236}">
                <a16:creationId xmlns:a16="http://schemas.microsoft.com/office/drawing/2014/main" id="{BA1DA24F-B38C-0B45-87E6-A8E24C4E6AD4}"/>
              </a:ext>
            </a:extLst>
          </p:cNvPr>
          <p:cNvSpPr>
            <a:spLocks noGrp="1"/>
          </p:cNvSpPr>
          <p:nvPr>
            <p:ph type="body" sz="quarter" idx="10"/>
          </p:nvPr>
        </p:nvSpPr>
        <p:spPr>
          <a:xfrm>
            <a:off x="397460" y="411518"/>
            <a:ext cx="8347496" cy="575717"/>
          </a:xfrm>
        </p:spPr>
        <p:txBody>
          <a:bodyPr>
            <a:normAutofit/>
          </a:bodyPr>
          <a:lstStyle/>
          <a:p>
            <a:r>
              <a:rPr lang="en-US" sz="2400" dirty="0"/>
              <a:t>Diet, nutrition, physical activity and the cancer process</a:t>
            </a:r>
          </a:p>
        </p:txBody>
      </p:sp>
      <p:sp>
        <p:nvSpPr>
          <p:cNvPr id="5" name="TextBox 4">
            <a:extLst>
              <a:ext uri="{FF2B5EF4-FFF2-40B4-BE49-F238E27FC236}">
                <a16:creationId xmlns:a16="http://schemas.microsoft.com/office/drawing/2014/main" id="{0AB42681-C26C-9541-B25E-9F9734F1A1E8}"/>
              </a:ext>
            </a:extLst>
          </p:cNvPr>
          <p:cNvSpPr txBox="1">
            <a:spLocks noChangeArrowheads="1"/>
          </p:cNvSpPr>
          <p:nvPr/>
        </p:nvSpPr>
        <p:spPr bwMode="auto">
          <a:xfrm>
            <a:off x="4810204" y="960042"/>
            <a:ext cx="4005264"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600" i="1">
                <a:solidFill>
                  <a:srgbClr val="6E6E6F"/>
                </a:solidFill>
                <a:latin typeface="Verdana" panose="020B0604030504040204" pitchFamily="34" charset="0"/>
                <a:cs typeface="Times New Roman" panose="02020603050405020304" pitchFamily="18" charset="0"/>
              </a:defRPr>
            </a:lvl1pPr>
            <a:lvl2pPr marL="742950" indent="-285750">
              <a:defRPr sz="1600" i="1">
                <a:solidFill>
                  <a:srgbClr val="6E6E6F"/>
                </a:solidFill>
                <a:latin typeface="Verdana" panose="020B0604030504040204" pitchFamily="34" charset="0"/>
                <a:cs typeface="Times New Roman" panose="02020603050405020304" pitchFamily="18" charset="0"/>
              </a:defRPr>
            </a:lvl2pPr>
            <a:lvl3pPr marL="1143000" indent="-228600">
              <a:defRPr sz="1600" i="1">
                <a:solidFill>
                  <a:srgbClr val="6E6E6F"/>
                </a:solidFill>
                <a:latin typeface="Verdana" panose="020B0604030504040204" pitchFamily="34" charset="0"/>
                <a:cs typeface="Times New Roman" panose="02020603050405020304" pitchFamily="18" charset="0"/>
              </a:defRPr>
            </a:lvl3pPr>
            <a:lvl4pPr marL="1600200" indent="-228600">
              <a:defRPr sz="1600" i="1">
                <a:solidFill>
                  <a:srgbClr val="6E6E6F"/>
                </a:solidFill>
                <a:latin typeface="Verdana" panose="020B0604030504040204" pitchFamily="34" charset="0"/>
                <a:cs typeface="Times New Roman" panose="02020603050405020304" pitchFamily="18" charset="0"/>
              </a:defRPr>
            </a:lvl4pPr>
            <a:lvl5pPr marL="2057400" indent="-228600">
              <a:defRPr sz="1600" i="1">
                <a:solidFill>
                  <a:srgbClr val="6E6E6F"/>
                </a:solidFill>
                <a:latin typeface="Verdana" panose="020B0604030504040204" pitchFamily="34" charset="0"/>
                <a:cs typeface="Times New Roman" panose="02020603050405020304" pitchFamily="18" charset="0"/>
              </a:defRPr>
            </a:lvl5pPr>
            <a:lvl6pPr marL="2514600" indent="-228600" eaLnBrk="0" fontAlgn="base" hangingPunct="0">
              <a:spcBef>
                <a:spcPct val="0"/>
              </a:spcBef>
              <a:spcAft>
                <a:spcPct val="0"/>
              </a:spcAft>
              <a:defRPr sz="1600" i="1">
                <a:solidFill>
                  <a:srgbClr val="6E6E6F"/>
                </a:solidFill>
                <a:latin typeface="Verdana" panose="020B0604030504040204" pitchFamily="34" charset="0"/>
                <a:cs typeface="Times New Roman" panose="02020603050405020304" pitchFamily="18" charset="0"/>
              </a:defRPr>
            </a:lvl6pPr>
            <a:lvl7pPr marL="2971800" indent="-228600" eaLnBrk="0" fontAlgn="base" hangingPunct="0">
              <a:spcBef>
                <a:spcPct val="0"/>
              </a:spcBef>
              <a:spcAft>
                <a:spcPct val="0"/>
              </a:spcAft>
              <a:defRPr sz="1600" i="1">
                <a:solidFill>
                  <a:srgbClr val="6E6E6F"/>
                </a:solidFill>
                <a:latin typeface="Verdana" panose="020B0604030504040204" pitchFamily="34" charset="0"/>
                <a:cs typeface="Times New Roman" panose="02020603050405020304" pitchFamily="18" charset="0"/>
              </a:defRPr>
            </a:lvl7pPr>
            <a:lvl8pPr marL="3429000" indent="-228600" eaLnBrk="0" fontAlgn="base" hangingPunct="0">
              <a:spcBef>
                <a:spcPct val="0"/>
              </a:spcBef>
              <a:spcAft>
                <a:spcPct val="0"/>
              </a:spcAft>
              <a:defRPr sz="1600" i="1">
                <a:solidFill>
                  <a:srgbClr val="6E6E6F"/>
                </a:solidFill>
                <a:latin typeface="Verdana" panose="020B0604030504040204" pitchFamily="34" charset="0"/>
                <a:cs typeface="Times New Roman" panose="02020603050405020304" pitchFamily="18" charset="0"/>
              </a:defRPr>
            </a:lvl8pPr>
            <a:lvl9pPr marL="3886200" indent="-228600" eaLnBrk="0" fontAlgn="base" hangingPunct="0">
              <a:spcBef>
                <a:spcPct val="0"/>
              </a:spcBef>
              <a:spcAft>
                <a:spcPct val="0"/>
              </a:spcAft>
              <a:defRPr sz="1600" i="1">
                <a:solidFill>
                  <a:srgbClr val="6E6E6F"/>
                </a:solidFill>
                <a:latin typeface="Verdana" panose="020B0604030504040204" pitchFamily="34" charset="0"/>
                <a:cs typeface="Times New Roman" panose="02020603050405020304" pitchFamily="18" charset="0"/>
              </a:defRPr>
            </a:lvl9pPr>
          </a:lstStyle>
          <a:p>
            <a:pPr algn="ctr" eaLnBrk="0" fontAlgn="base" hangingPunct="0">
              <a:spcBef>
                <a:spcPct val="0"/>
              </a:spcBef>
              <a:spcAft>
                <a:spcPct val="0"/>
              </a:spcAft>
            </a:pPr>
            <a:r>
              <a:rPr lang="en-GB" altLang="en-US" sz="1400" b="1" i="0" dirty="0">
                <a:solidFill>
                  <a:schemeClr val="tx1"/>
                </a:solidFill>
                <a:latin typeface="Calibri" panose="020F0502020204030204" pitchFamily="34" charset="0"/>
              </a:rPr>
              <a:t>Potential impact of diet, nutrition, physical activity and height in increasing susceptibility to cancer</a:t>
            </a:r>
          </a:p>
        </p:txBody>
      </p:sp>
      <p:pic>
        <p:nvPicPr>
          <p:cNvPr id="18" name="Picture 17">
            <a:extLst>
              <a:ext uri="{FF2B5EF4-FFF2-40B4-BE49-F238E27FC236}">
                <a16:creationId xmlns:a16="http://schemas.microsoft.com/office/drawing/2014/main" id="{C9038367-D7D0-D246-9D42-0C2A8FC0C1AA}"/>
              </a:ext>
            </a:extLst>
          </p:cNvPr>
          <p:cNvPicPr>
            <a:picLocks noChangeAspect="1"/>
          </p:cNvPicPr>
          <p:nvPr/>
        </p:nvPicPr>
        <p:blipFill rotWithShape="1">
          <a:blip r:embed="rId4">
            <a:extLst>
              <a:ext uri="{28A0092B-C50C-407E-A947-70E740481C1C}">
                <a14:useLocalDpi xmlns:a14="http://schemas.microsoft.com/office/drawing/2010/main"/>
              </a:ext>
            </a:extLst>
          </a:blip>
          <a:srcRect l="3950" t="8022" r="4134" b="4867"/>
          <a:stretch/>
        </p:blipFill>
        <p:spPr>
          <a:xfrm>
            <a:off x="4929768" y="1535759"/>
            <a:ext cx="3651019" cy="4318941"/>
          </a:xfrm>
          <a:prstGeom prst="rect">
            <a:avLst/>
          </a:prstGeom>
        </p:spPr>
      </p:pic>
      <p:pic>
        <p:nvPicPr>
          <p:cNvPr id="22" name="Picture 21">
            <a:extLst>
              <a:ext uri="{FF2B5EF4-FFF2-40B4-BE49-F238E27FC236}">
                <a16:creationId xmlns:a16="http://schemas.microsoft.com/office/drawing/2014/main" id="{1E6788E3-E2D0-204F-A674-98DEF0AE732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82897" y="2231490"/>
            <a:ext cx="8980366" cy="1972210"/>
          </a:xfrm>
          <a:prstGeom prst="rect">
            <a:avLst/>
          </a:prstGeom>
          <a:ln w="57150">
            <a:solidFill>
              <a:schemeClr val="accent1"/>
            </a:solidFill>
          </a:ln>
        </p:spPr>
      </p:pic>
      <p:sp>
        <p:nvSpPr>
          <p:cNvPr id="9" name="TextBox 8">
            <a:extLst>
              <a:ext uri="{FF2B5EF4-FFF2-40B4-BE49-F238E27FC236}">
                <a16:creationId xmlns:a16="http://schemas.microsoft.com/office/drawing/2014/main" id="{2D58450B-9067-D344-A02A-075BA2DC9093}"/>
              </a:ext>
            </a:extLst>
          </p:cNvPr>
          <p:cNvSpPr txBox="1"/>
          <p:nvPr/>
        </p:nvSpPr>
        <p:spPr>
          <a:xfrm>
            <a:off x="2909147" y="6114834"/>
            <a:ext cx="3401876" cy="352805"/>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/cancer-process</a:t>
            </a:r>
          </a:p>
        </p:txBody>
      </p:sp>
    </p:spTree>
    <p:extLst>
      <p:ext uri="{BB962C8B-B14F-4D97-AF65-F5344CB8AC3E}">
        <p14:creationId xmlns:p14="http://schemas.microsoft.com/office/powerpoint/2010/main" val="2638847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0.70"/>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C154A02-3698-4740-A8F5-5FA5AD9FBFEF}"/>
              </a:ext>
            </a:extLst>
          </p:cNvPr>
          <p:cNvSpPr>
            <a:spLocks noGrp="1"/>
          </p:cNvSpPr>
          <p:nvPr>
            <p:ph type="body" sz="quarter" idx="10"/>
          </p:nvPr>
        </p:nvSpPr>
        <p:spPr/>
        <p:txBody>
          <a:bodyPr/>
          <a:lstStyle/>
          <a:p>
            <a:r>
              <a:rPr lang="en-US" dirty="0"/>
              <a:t>Judging the evidence – grading criteria</a:t>
            </a:r>
          </a:p>
        </p:txBody>
      </p:sp>
      <p:graphicFrame>
        <p:nvGraphicFramePr>
          <p:cNvPr id="4" name="Content Placeholder 19">
            <a:extLst>
              <a:ext uri="{FF2B5EF4-FFF2-40B4-BE49-F238E27FC236}">
                <a16:creationId xmlns:a16="http://schemas.microsoft.com/office/drawing/2014/main" id="{AB840F9E-8FF7-9E4B-8837-D0593947895B}"/>
              </a:ext>
            </a:extLst>
          </p:cNvPr>
          <p:cNvGraphicFramePr>
            <a:graphicFrameLocks/>
          </p:cNvGraphicFramePr>
          <p:nvPr>
            <p:extLst/>
          </p:nvPr>
        </p:nvGraphicFramePr>
        <p:xfrm>
          <a:off x="401218" y="1556267"/>
          <a:ext cx="4822374" cy="3942480"/>
        </p:xfrm>
        <a:graphic>
          <a:graphicData uri="http://schemas.openxmlformats.org/drawingml/2006/table">
            <a:tbl>
              <a:tblPr firstRow="1" bandRow="1">
                <a:tableStyleId>{5940675A-B579-460E-94D1-54222C63F5DA}</a:tableStyleId>
              </a:tblPr>
              <a:tblGrid>
                <a:gridCol w="1318581">
                  <a:extLst>
                    <a:ext uri="{9D8B030D-6E8A-4147-A177-3AD203B41FA5}">
                      <a16:colId xmlns:a16="http://schemas.microsoft.com/office/drawing/2014/main" val="20000"/>
                    </a:ext>
                  </a:extLst>
                </a:gridCol>
                <a:gridCol w="1167931">
                  <a:extLst>
                    <a:ext uri="{9D8B030D-6E8A-4147-A177-3AD203B41FA5}">
                      <a16:colId xmlns:a16="http://schemas.microsoft.com/office/drawing/2014/main" val="20001"/>
                    </a:ext>
                  </a:extLst>
                </a:gridCol>
                <a:gridCol w="1167931">
                  <a:extLst>
                    <a:ext uri="{9D8B030D-6E8A-4147-A177-3AD203B41FA5}">
                      <a16:colId xmlns:a16="http://schemas.microsoft.com/office/drawing/2014/main" val="20002"/>
                    </a:ext>
                  </a:extLst>
                </a:gridCol>
                <a:gridCol w="1167931">
                  <a:extLst>
                    <a:ext uri="{9D8B030D-6E8A-4147-A177-3AD203B41FA5}">
                      <a16:colId xmlns:a16="http://schemas.microsoft.com/office/drawing/2014/main" val="20003"/>
                    </a:ext>
                  </a:extLst>
                </a:gridCol>
              </a:tblGrid>
              <a:tr h="603500">
                <a:tc gridSpan="2">
                  <a:txBody>
                    <a:bodyPr/>
                    <a:lstStyle/>
                    <a:p>
                      <a:pPr algn="ctr"/>
                      <a:endParaRPr lang="en-US" sz="1200" dirty="0"/>
                    </a:p>
                  </a:txBody>
                  <a:tcPr/>
                </a:tc>
                <a:tc hMerge="1">
                  <a:txBody>
                    <a:bodyPr/>
                    <a:lstStyle/>
                    <a:p>
                      <a:pPr algn="ctr"/>
                      <a:endParaRPr lang="en-US" sz="1200" dirty="0"/>
                    </a:p>
                  </a:txBody>
                  <a:tcPr/>
                </a:tc>
                <a:tc>
                  <a:txBody>
                    <a:bodyPr/>
                    <a:lstStyle/>
                    <a:p>
                      <a:pPr algn="ctr"/>
                      <a:r>
                        <a:rPr lang="en-US" sz="1400" b="1" dirty="0">
                          <a:solidFill>
                            <a:schemeClr val="accent2">
                              <a:lumMod val="75000"/>
                            </a:schemeClr>
                          </a:solidFill>
                        </a:rPr>
                        <a:t>Decreases risk</a:t>
                      </a:r>
                    </a:p>
                  </a:txBody>
                  <a:tcPr/>
                </a:tc>
                <a:tc>
                  <a:txBody>
                    <a:bodyPr/>
                    <a:lstStyle/>
                    <a:p>
                      <a:pPr algn="ctr"/>
                      <a:r>
                        <a:rPr lang="en-US" sz="1400" b="1" dirty="0">
                          <a:solidFill>
                            <a:srgbClr val="FF0000"/>
                          </a:solidFill>
                        </a:rPr>
                        <a:t>Increases risk</a:t>
                      </a:r>
                    </a:p>
                  </a:txBody>
                  <a:tcPr/>
                </a:tc>
                <a:extLst>
                  <a:ext uri="{0D108BD9-81ED-4DB2-BD59-A6C34878D82A}">
                    <a16:rowId xmlns:a16="http://schemas.microsoft.com/office/drawing/2014/main" val="10000"/>
                  </a:ext>
                </a:extLst>
              </a:tr>
              <a:tr h="479942">
                <a:tc rowSpan="2">
                  <a:txBody>
                    <a:bodyPr/>
                    <a:lstStyle/>
                    <a:p>
                      <a:pPr algn="ctr"/>
                      <a:r>
                        <a:rPr lang="en-US" sz="1400" b="1" dirty="0">
                          <a:solidFill>
                            <a:schemeClr val="tx2"/>
                          </a:solidFill>
                        </a:rPr>
                        <a:t>Strong evidence</a:t>
                      </a:r>
                    </a:p>
                  </a:txBody>
                  <a:tcPr>
                    <a:solidFill>
                      <a:schemeClr val="bg2">
                        <a:lumMod val="60000"/>
                        <a:lumOff val="40000"/>
                      </a:schemeClr>
                    </a:solidFill>
                  </a:tcPr>
                </a:tc>
                <a:tc>
                  <a:txBody>
                    <a:bodyPr/>
                    <a:lstStyle/>
                    <a:p>
                      <a:pPr algn="ctr"/>
                      <a:r>
                        <a:rPr lang="en-US" sz="1400" b="1" dirty="0">
                          <a:solidFill>
                            <a:schemeClr val="tx2"/>
                          </a:solidFill>
                        </a:rPr>
                        <a:t>Convincing</a:t>
                      </a:r>
                    </a:p>
                  </a:txBody>
                  <a:tcPr>
                    <a:solidFill>
                      <a:schemeClr val="bg2">
                        <a:lumMod val="60000"/>
                        <a:lumOff val="40000"/>
                      </a:schemeClr>
                    </a:solidFill>
                  </a:tcPr>
                </a:tc>
                <a:tc>
                  <a:txBody>
                    <a:bodyPr/>
                    <a:lstStyle/>
                    <a:p>
                      <a:pPr algn="ctr"/>
                      <a:endParaRPr lang="en-US" sz="1200" dirty="0">
                        <a:solidFill>
                          <a:schemeClr val="tx2"/>
                        </a:solidFill>
                      </a:endParaRPr>
                    </a:p>
                  </a:txBody>
                  <a:tcPr>
                    <a:solidFill>
                      <a:schemeClr val="bg2">
                        <a:lumMod val="60000"/>
                        <a:lumOff val="40000"/>
                      </a:schemeClr>
                    </a:solidFill>
                  </a:tcPr>
                </a:tc>
                <a:tc>
                  <a:txBody>
                    <a:bodyPr/>
                    <a:lstStyle/>
                    <a:p>
                      <a:pPr algn="ctr"/>
                      <a:endParaRPr lang="en-US" sz="1200" dirty="0"/>
                    </a:p>
                  </a:txBody>
                  <a:tcPr>
                    <a:solidFill>
                      <a:schemeClr val="bg2">
                        <a:lumMod val="60000"/>
                        <a:lumOff val="40000"/>
                      </a:schemeClr>
                    </a:solidFill>
                  </a:tcPr>
                </a:tc>
                <a:extLst>
                  <a:ext uri="{0D108BD9-81ED-4DB2-BD59-A6C34878D82A}">
                    <a16:rowId xmlns:a16="http://schemas.microsoft.com/office/drawing/2014/main" val="10001"/>
                  </a:ext>
                </a:extLst>
              </a:tr>
              <a:tr h="446556">
                <a:tc vMerge="1">
                  <a:txBody>
                    <a:bodyPr/>
                    <a:lstStyle/>
                    <a:p>
                      <a:endParaRPr lang="en-US" dirty="0"/>
                    </a:p>
                  </a:txBody>
                  <a:tcPr/>
                </a:tc>
                <a:tc>
                  <a:txBody>
                    <a:bodyPr/>
                    <a:lstStyle/>
                    <a:p>
                      <a:pPr algn="ctr"/>
                      <a:r>
                        <a:rPr lang="en-US" sz="1400" b="1" dirty="0">
                          <a:solidFill>
                            <a:schemeClr val="tx2"/>
                          </a:solidFill>
                        </a:rPr>
                        <a:t>Probable</a:t>
                      </a:r>
                    </a:p>
                  </a:txBody>
                  <a:tcPr>
                    <a:solidFill>
                      <a:schemeClr val="bg2">
                        <a:lumMod val="60000"/>
                        <a:lumOff val="40000"/>
                      </a:schemeClr>
                    </a:solidFill>
                  </a:tcPr>
                </a:tc>
                <a:tc>
                  <a:txBody>
                    <a:bodyPr/>
                    <a:lstStyle/>
                    <a:p>
                      <a:pPr algn="ctr"/>
                      <a:endParaRPr lang="en-US" sz="1200" dirty="0">
                        <a:solidFill>
                          <a:schemeClr val="tx2"/>
                        </a:solidFill>
                      </a:endParaRPr>
                    </a:p>
                  </a:txBody>
                  <a:tcPr>
                    <a:solidFill>
                      <a:schemeClr val="bg2">
                        <a:lumMod val="60000"/>
                        <a:lumOff val="40000"/>
                      </a:schemeClr>
                    </a:solidFill>
                  </a:tcPr>
                </a:tc>
                <a:tc>
                  <a:txBody>
                    <a:bodyPr/>
                    <a:lstStyle/>
                    <a:p>
                      <a:pPr algn="ctr"/>
                      <a:endParaRPr lang="en-US" sz="1200" dirty="0"/>
                    </a:p>
                  </a:txBody>
                  <a:tcPr>
                    <a:solidFill>
                      <a:schemeClr val="bg2">
                        <a:lumMod val="60000"/>
                        <a:lumOff val="40000"/>
                      </a:schemeClr>
                    </a:solidFill>
                  </a:tcPr>
                </a:tc>
                <a:extLst>
                  <a:ext uri="{0D108BD9-81ED-4DB2-BD59-A6C34878D82A}">
                    <a16:rowId xmlns:a16="http://schemas.microsoft.com/office/drawing/2014/main" val="10002"/>
                  </a:ext>
                </a:extLst>
              </a:tr>
              <a:tr h="603500">
                <a:tc rowSpan="2">
                  <a:txBody>
                    <a:bodyPr/>
                    <a:lstStyle/>
                    <a:p>
                      <a:pPr algn="ctr"/>
                      <a:r>
                        <a:rPr lang="en-US" sz="1400" b="1" dirty="0">
                          <a:solidFill>
                            <a:schemeClr val="tx2"/>
                          </a:solidFill>
                        </a:rPr>
                        <a:t>Limited evidence</a:t>
                      </a:r>
                    </a:p>
                  </a:txBody>
                  <a:tcPr/>
                </a:tc>
                <a:tc>
                  <a:txBody>
                    <a:bodyPr/>
                    <a:lstStyle/>
                    <a:p>
                      <a:pPr algn="ctr"/>
                      <a:r>
                        <a:rPr lang="en-US" sz="1400" b="1" dirty="0">
                          <a:solidFill>
                            <a:schemeClr val="tx2"/>
                          </a:solidFill>
                        </a:rPr>
                        <a:t>Limited - suggestive</a:t>
                      </a:r>
                    </a:p>
                  </a:txBody>
                  <a:tcPr/>
                </a:tc>
                <a:tc>
                  <a:txBody>
                    <a:bodyPr/>
                    <a:lstStyle/>
                    <a:p>
                      <a:pPr algn="ctr"/>
                      <a:endParaRPr lang="en-US" sz="1200" dirty="0">
                        <a:solidFill>
                          <a:schemeClr val="tx2"/>
                        </a:solidFill>
                      </a:endParaRPr>
                    </a:p>
                  </a:txBody>
                  <a:tcPr/>
                </a:tc>
                <a:tc>
                  <a:txBody>
                    <a:bodyPr/>
                    <a:lstStyle/>
                    <a:p>
                      <a:pPr algn="ctr"/>
                      <a:endParaRPr lang="en-US" sz="1200" dirty="0"/>
                    </a:p>
                  </a:txBody>
                  <a:tcPr/>
                </a:tc>
                <a:extLst>
                  <a:ext uri="{0D108BD9-81ED-4DB2-BD59-A6C34878D82A}">
                    <a16:rowId xmlns:a16="http://schemas.microsoft.com/office/drawing/2014/main" val="10003"/>
                  </a:ext>
                </a:extLst>
              </a:tr>
              <a:tr h="864103">
                <a:tc vMerge="1">
                  <a:txBody>
                    <a:bodyPr/>
                    <a:lstStyle/>
                    <a:p>
                      <a:endParaRPr lang="en-US" dirty="0"/>
                    </a:p>
                  </a:txBody>
                  <a:tcPr/>
                </a:tc>
                <a:tc>
                  <a:txBody>
                    <a:bodyPr/>
                    <a:lstStyle/>
                    <a:p>
                      <a:pPr algn="ctr"/>
                      <a:r>
                        <a:rPr lang="en-US" sz="1400" b="1" dirty="0">
                          <a:solidFill>
                            <a:schemeClr val="tx2"/>
                          </a:solidFill>
                        </a:rPr>
                        <a:t>Limited – no conclusion</a:t>
                      </a:r>
                    </a:p>
                  </a:txBody>
                  <a:tcPr/>
                </a:tc>
                <a:tc>
                  <a:txBody>
                    <a:bodyPr/>
                    <a:lstStyle/>
                    <a:p>
                      <a:pPr algn="ctr"/>
                      <a:endParaRPr lang="en-US" sz="1200" dirty="0">
                        <a:solidFill>
                          <a:schemeClr val="tx2"/>
                        </a:solidFill>
                      </a:endParaRPr>
                    </a:p>
                  </a:txBody>
                  <a:tcPr/>
                </a:tc>
                <a:tc>
                  <a:txBody>
                    <a:bodyPr/>
                    <a:lstStyle/>
                    <a:p>
                      <a:pPr algn="ctr"/>
                      <a:endParaRPr lang="en-US" sz="1200" dirty="0"/>
                    </a:p>
                  </a:txBody>
                  <a:tcPr/>
                </a:tc>
                <a:extLst>
                  <a:ext uri="{0D108BD9-81ED-4DB2-BD59-A6C34878D82A}">
                    <a16:rowId xmlns:a16="http://schemas.microsoft.com/office/drawing/2014/main" val="10004"/>
                  </a:ext>
                </a:extLst>
              </a:tr>
              <a:tr h="864103">
                <a:tc>
                  <a:txBody>
                    <a:bodyPr/>
                    <a:lstStyle/>
                    <a:p>
                      <a:pPr algn="ctr"/>
                      <a:r>
                        <a:rPr lang="en-US" sz="1400" b="1" dirty="0">
                          <a:solidFill>
                            <a:schemeClr val="tx2"/>
                          </a:solidFill>
                        </a:rPr>
                        <a:t>Strong evidence</a:t>
                      </a:r>
                    </a:p>
                  </a:txBody>
                  <a:tcPr>
                    <a:solidFill>
                      <a:schemeClr val="bg2">
                        <a:lumMod val="60000"/>
                        <a:lumOff val="40000"/>
                      </a:schemeClr>
                    </a:solidFill>
                  </a:tcPr>
                </a:tc>
                <a:tc>
                  <a:txBody>
                    <a:bodyPr/>
                    <a:lstStyle/>
                    <a:p>
                      <a:pPr algn="ctr"/>
                      <a:r>
                        <a:rPr lang="en-US" sz="1400" b="1" dirty="0">
                          <a:solidFill>
                            <a:schemeClr val="tx2"/>
                          </a:solidFill>
                        </a:rPr>
                        <a:t>Substantial effect on risk unlikely</a:t>
                      </a:r>
                    </a:p>
                  </a:txBody>
                  <a:tcPr>
                    <a:solidFill>
                      <a:schemeClr val="bg2">
                        <a:lumMod val="60000"/>
                        <a:lumOff val="40000"/>
                      </a:schemeClr>
                    </a:solidFill>
                  </a:tcPr>
                </a:tc>
                <a:tc>
                  <a:txBody>
                    <a:bodyPr/>
                    <a:lstStyle/>
                    <a:p>
                      <a:pPr algn="ctr"/>
                      <a:endParaRPr lang="en-US" sz="1200" dirty="0">
                        <a:solidFill>
                          <a:schemeClr val="tx2"/>
                        </a:solidFill>
                      </a:endParaRPr>
                    </a:p>
                  </a:txBody>
                  <a:tcPr>
                    <a:solidFill>
                      <a:schemeClr val="bg2">
                        <a:lumMod val="60000"/>
                        <a:lumOff val="40000"/>
                      </a:schemeClr>
                    </a:solidFill>
                  </a:tcPr>
                </a:tc>
                <a:tc>
                  <a:txBody>
                    <a:bodyPr/>
                    <a:lstStyle/>
                    <a:p>
                      <a:pPr algn="ctr"/>
                      <a:endParaRPr lang="en-US" sz="1200" dirty="0"/>
                    </a:p>
                  </a:txBody>
                  <a:tcPr>
                    <a:solidFill>
                      <a:schemeClr val="bg2">
                        <a:lumMod val="60000"/>
                        <a:lumOff val="40000"/>
                      </a:schemeClr>
                    </a:solidFill>
                  </a:tcPr>
                </a:tc>
                <a:extLst>
                  <a:ext uri="{0D108BD9-81ED-4DB2-BD59-A6C34878D82A}">
                    <a16:rowId xmlns:a16="http://schemas.microsoft.com/office/drawing/2014/main" val="10005"/>
                  </a:ext>
                </a:extLst>
              </a:tr>
            </a:tbl>
          </a:graphicData>
        </a:graphic>
      </p:graphicFrame>
      <p:sp>
        <p:nvSpPr>
          <p:cNvPr id="5" name="Content Placeholder 9">
            <a:extLst>
              <a:ext uri="{FF2B5EF4-FFF2-40B4-BE49-F238E27FC236}">
                <a16:creationId xmlns:a16="http://schemas.microsoft.com/office/drawing/2014/main" id="{6B5CCB39-2809-3F4B-898A-61BDFE7C9EF9}"/>
              </a:ext>
            </a:extLst>
          </p:cNvPr>
          <p:cNvSpPr txBox="1">
            <a:spLocks/>
          </p:cNvSpPr>
          <p:nvPr/>
        </p:nvSpPr>
        <p:spPr>
          <a:xfrm>
            <a:off x="5547404" y="1475491"/>
            <a:ext cx="3428646" cy="4078461"/>
          </a:xfrm>
          <a:prstGeom prst="rect">
            <a:avLst/>
          </a:prstGeom>
          <a:ln w="28575"/>
        </p:spPr>
        <p:style>
          <a:lnRef idx="2">
            <a:schemeClr val="accent1"/>
          </a:lnRef>
          <a:fillRef idx="1">
            <a:schemeClr val="lt1"/>
          </a:fillRef>
          <a:effectRef idx="0">
            <a:schemeClr val="accent1"/>
          </a:effectRef>
          <a:fontRef idx="minor">
            <a:schemeClr val="dk1"/>
          </a:fontRef>
        </p:style>
        <p:txBody>
          <a:bodyPr/>
          <a:lstStyle>
            <a:lvl1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r>
              <a:rPr lang="en-GB" sz="1800" dirty="0"/>
              <a:t>Pre-defined requirements determining grading of evidence:</a:t>
            </a:r>
          </a:p>
          <a:p>
            <a:pPr marL="285750" indent="-285750">
              <a:buClr>
                <a:schemeClr val="tx2"/>
              </a:buClr>
              <a:buFont typeface="Arial" panose="020B0604020202020204" pitchFamily="34" charset="0"/>
              <a:buChar char="•"/>
            </a:pPr>
            <a:r>
              <a:rPr lang="en-GB" sz="1800" dirty="0"/>
              <a:t>Number and types of studies</a:t>
            </a:r>
          </a:p>
          <a:p>
            <a:pPr marL="285750" indent="-285750">
              <a:buClr>
                <a:schemeClr val="tx2"/>
              </a:buClr>
              <a:buFont typeface="Arial" panose="020B0604020202020204" pitchFamily="34" charset="0"/>
              <a:buChar char="•"/>
            </a:pPr>
            <a:r>
              <a:rPr lang="en-GB" sz="1800" dirty="0"/>
              <a:t>Quality of exposure and outcome assessment</a:t>
            </a:r>
          </a:p>
          <a:p>
            <a:pPr marL="285750" indent="-285750">
              <a:buClr>
                <a:schemeClr val="tx2"/>
              </a:buClr>
              <a:buFont typeface="Arial" panose="020B0604020202020204" pitchFamily="34" charset="0"/>
              <a:buChar char="•"/>
            </a:pPr>
            <a:r>
              <a:rPr lang="en-GB" sz="1800" dirty="0"/>
              <a:t>Heterogeneity within and between study types </a:t>
            </a:r>
          </a:p>
          <a:p>
            <a:pPr marL="285750" indent="-285750">
              <a:buClr>
                <a:schemeClr val="tx2"/>
              </a:buClr>
              <a:buFont typeface="Arial" panose="020B0604020202020204" pitchFamily="34" charset="0"/>
              <a:buChar char="•"/>
            </a:pPr>
            <a:r>
              <a:rPr lang="en-GB" sz="1800" dirty="0"/>
              <a:t>Exclusion of chance, bias or confounding</a:t>
            </a:r>
          </a:p>
          <a:p>
            <a:pPr marL="285750" indent="-285750">
              <a:buClr>
                <a:schemeClr val="tx2"/>
              </a:buClr>
              <a:buFont typeface="Arial" panose="020B0604020202020204" pitchFamily="34" charset="0"/>
              <a:buChar char="•"/>
            </a:pPr>
            <a:r>
              <a:rPr lang="en-GB" sz="1800" dirty="0"/>
              <a:t>Biological gradient</a:t>
            </a:r>
          </a:p>
          <a:p>
            <a:pPr marL="285750" indent="-285750">
              <a:buClr>
                <a:schemeClr val="tx2"/>
              </a:buClr>
              <a:buFont typeface="Arial" panose="020B0604020202020204" pitchFamily="34" charset="0"/>
              <a:buChar char="•"/>
            </a:pPr>
            <a:r>
              <a:rPr lang="en-GB" sz="1800" dirty="0"/>
              <a:t>Evidence of mechanisms</a:t>
            </a:r>
          </a:p>
          <a:p>
            <a:pPr marL="285750" indent="-285750">
              <a:buClr>
                <a:schemeClr val="tx2"/>
              </a:buClr>
              <a:buFont typeface="Arial" panose="020B0604020202020204" pitchFamily="34" charset="0"/>
              <a:buChar char="•"/>
            </a:pPr>
            <a:r>
              <a:rPr lang="en-GB" sz="1800" dirty="0"/>
              <a:t>Size of effect</a:t>
            </a:r>
          </a:p>
        </p:txBody>
      </p:sp>
      <p:sp>
        <p:nvSpPr>
          <p:cNvPr id="3" name="TextBox 2">
            <a:extLst>
              <a:ext uri="{FF2B5EF4-FFF2-40B4-BE49-F238E27FC236}">
                <a16:creationId xmlns:a16="http://schemas.microsoft.com/office/drawing/2014/main" id="{241480A1-26D3-7B44-BA5B-90182294113A}"/>
              </a:ext>
            </a:extLst>
          </p:cNvPr>
          <p:cNvSpPr txBox="1"/>
          <p:nvPr/>
        </p:nvSpPr>
        <p:spPr>
          <a:xfrm>
            <a:off x="2987968" y="2300288"/>
            <a:ext cx="2149896" cy="585787"/>
          </a:xfrm>
          <a:prstGeom prst="rect">
            <a:avLst/>
          </a:prstGeom>
          <a:solidFill>
            <a:schemeClr val="bg1"/>
          </a:solidFill>
        </p:spPr>
        <p:txBody>
          <a:bodyPr wrap="square" rtlCol="0">
            <a:noAutofit/>
          </a:bodyPr>
          <a:lstStyle/>
          <a:p>
            <a:pPr algn="ctr">
              <a:spcAft>
                <a:spcPts val="600"/>
              </a:spcAft>
            </a:pPr>
            <a:r>
              <a:rPr lang="en-US" sz="1600" b="1" spc="-40" dirty="0">
                <a:solidFill>
                  <a:srgbClr val="464646"/>
                </a:solidFill>
                <a:latin typeface="Segoe UI" panose="020B0502040204020203" pitchFamily="34" charset="0"/>
                <a:ea typeface="Segoe UI" panose="020B0502040204020203" pitchFamily="34" charset="0"/>
                <a:cs typeface="Segoe UI" panose="020B0502040204020203" pitchFamily="34" charset="0"/>
              </a:rPr>
              <a:t>Basis for Recommendations</a:t>
            </a:r>
          </a:p>
        </p:txBody>
      </p:sp>
      <p:sp>
        <p:nvSpPr>
          <p:cNvPr id="6" name="TextBox 5">
            <a:extLst>
              <a:ext uri="{FF2B5EF4-FFF2-40B4-BE49-F238E27FC236}">
                <a16:creationId xmlns:a16="http://schemas.microsoft.com/office/drawing/2014/main" id="{8E955F6A-51A9-3244-84D1-7DDEC4A2E1FD}"/>
              </a:ext>
            </a:extLst>
          </p:cNvPr>
          <p:cNvSpPr txBox="1"/>
          <p:nvPr/>
        </p:nvSpPr>
        <p:spPr>
          <a:xfrm>
            <a:off x="1200150" y="1135607"/>
            <a:ext cx="3374816" cy="284679"/>
          </a:xfrm>
          <a:prstGeom prst="rect">
            <a:avLst/>
          </a:prstGeom>
        </p:spPr>
        <p:txBody>
          <a:bodyPr wrap="square" rtlCol="0">
            <a:noAutofit/>
          </a:bodyPr>
          <a:lstStyle/>
          <a:p>
            <a:pPr algn="ctr">
              <a:spcAft>
                <a:spcPts val="600"/>
              </a:spcAft>
            </a:pPr>
            <a:r>
              <a:rPr lang="en-US" sz="2000" b="1" spc="-40" dirty="0">
                <a:solidFill>
                  <a:schemeClr val="accent1"/>
                </a:solidFill>
                <a:latin typeface="Segoe UI" panose="020B0502040204020203" pitchFamily="34" charset="0"/>
                <a:ea typeface="Segoe UI" panose="020B0502040204020203" pitchFamily="34" charset="0"/>
                <a:cs typeface="Segoe UI" panose="020B0502040204020203" pitchFamily="34" charset="0"/>
              </a:rPr>
              <a:t>Evidence Matrix</a:t>
            </a:r>
          </a:p>
        </p:txBody>
      </p:sp>
      <p:sp>
        <p:nvSpPr>
          <p:cNvPr id="7" name="TextBox 6">
            <a:extLst>
              <a:ext uri="{FF2B5EF4-FFF2-40B4-BE49-F238E27FC236}">
                <a16:creationId xmlns:a16="http://schemas.microsoft.com/office/drawing/2014/main" id="{02A9820D-CBB4-C140-96C4-13BCD82A9DC0}"/>
              </a:ext>
            </a:extLst>
          </p:cNvPr>
          <p:cNvSpPr txBox="1"/>
          <p:nvPr/>
        </p:nvSpPr>
        <p:spPr>
          <a:xfrm>
            <a:off x="2987969" y="6114834"/>
            <a:ext cx="3173994" cy="322395"/>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/judging-evidence</a:t>
            </a:r>
          </a:p>
        </p:txBody>
      </p:sp>
    </p:spTree>
    <p:extLst>
      <p:ext uri="{BB962C8B-B14F-4D97-AF65-F5344CB8AC3E}">
        <p14:creationId xmlns:p14="http://schemas.microsoft.com/office/powerpoint/2010/main" val="2331094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B818F5-B3C3-4849-A9B7-22DA74964821}"/>
              </a:ext>
            </a:extLst>
          </p:cNvPr>
          <p:cNvSpPr>
            <a:spLocks noGrp="1"/>
          </p:cNvSpPr>
          <p:nvPr>
            <p:ph type="body" sz="quarter" idx="10"/>
          </p:nvPr>
        </p:nvSpPr>
        <p:spPr/>
        <p:txBody>
          <a:bodyPr>
            <a:normAutofit/>
          </a:bodyPr>
          <a:lstStyle/>
          <a:p>
            <a:r>
              <a:rPr lang="en-US" sz="2400" dirty="0"/>
              <a:t>Findings – Strong evidence for recommendations</a:t>
            </a:r>
          </a:p>
        </p:txBody>
      </p:sp>
      <p:sp>
        <p:nvSpPr>
          <p:cNvPr id="7" name="TextBox 6">
            <a:extLst>
              <a:ext uri="{FF2B5EF4-FFF2-40B4-BE49-F238E27FC236}">
                <a16:creationId xmlns:a16="http://schemas.microsoft.com/office/drawing/2014/main" id="{65A348B6-8D1F-8741-92FE-850D42B177F4}"/>
              </a:ext>
            </a:extLst>
          </p:cNvPr>
          <p:cNvSpPr txBox="1"/>
          <p:nvPr/>
        </p:nvSpPr>
        <p:spPr>
          <a:xfrm>
            <a:off x="5838013" y="4517168"/>
            <a:ext cx="2989919" cy="621267"/>
          </a:xfrm>
          <a:prstGeom prst="rect">
            <a:avLst/>
          </a:prstGeom>
        </p:spPr>
        <p:txBody>
          <a:bodyPr wrap="square" rtlCol="0">
            <a:noAutofit/>
          </a:bodyPr>
          <a:lstStyle/>
          <a:p>
            <a:pPr>
              <a:spcAft>
                <a:spcPts val="600"/>
              </a:spcAft>
            </a:pPr>
            <a:r>
              <a:rPr lang="en-US" sz="20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20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/interactive-matrix</a:t>
            </a:r>
          </a:p>
        </p:txBody>
      </p:sp>
      <p:pic>
        <p:nvPicPr>
          <p:cNvPr id="8" name="Picture 7">
            <a:extLst>
              <a:ext uri="{FF2B5EF4-FFF2-40B4-BE49-F238E27FC236}">
                <a16:creationId xmlns:a16="http://schemas.microsoft.com/office/drawing/2014/main" id="{7ABE9247-C17E-1543-A00D-81769EDB0699}"/>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5939130" y="1973299"/>
            <a:ext cx="2663628" cy="2525208"/>
          </a:xfrm>
          <a:prstGeom prst="rect">
            <a:avLst/>
          </a:prstGeom>
          <a:ln w="57150">
            <a:solidFill>
              <a:schemeClr val="tx2"/>
            </a:solidFill>
          </a:ln>
        </p:spPr>
      </p:pic>
      <p:sp>
        <p:nvSpPr>
          <p:cNvPr id="9" name="TextBox 8">
            <a:extLst>
              <a:ext uri="{FF2B5EF4-FFF2-40B4-BE49-F238E27FC236}">
                <a16:creationId xmlns:a16="http://schemas.microsoft.com/office/drawing/2014/main" id="{AA35B7FA-1B0D-1C48-94A0-967E5B0E8BAB}"/>
              </a:ext>
            </a:extLst>
          </p:cNvPr>
          <p:cNvSpPr txBox="1"/>
          <p:nvPr/>
        </p:nvSpPr>
        <p:spPr>
          <a:xfrm>
            <a:off x="2844016" y="6113536"/>
            <a:ext cx="3461900" cy="342399"/>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a:t>
            </a: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summarymatrix</a:t>
            </a:r>
            <a:endPar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endParaRPr>
          </a:p>
        </p:txBody>
      </p:sp>
      <p:pic>
        <p:nvPicPr>
          <p:cNvPr id="11" name="Picture 10">
            <a:extLst>
              <a:ext uri="{FF2B5EF4-FFF2-40B4-BE49-F238E27FC236}">
                <a16:creationId xmlns:a16="http://schemas.microsoft.com/office/drawing/2014/main" id="{848F355C-4EA0-7A45-8623-2D3F660E8D1F}"/>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304800" y="940561"/>
            <a:ext cx="5339552" cy="5035257"/>
          </a:xfrm>
          <a:prstGeom prst="rect">
            <a:avLst/>
          </a:prstGeom>
        </p:spPr>
      </p:pic>
    </p:spTree>
    <p:extLst>
      <p:ext uri="{BB962C8B-B14F-4D97-AF65-F5344CB8AC3E}">
        <p14:creationId xmlns:p14="http://schemas.microsoft.com/office/powerpoint/2010/main" val="664807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683430-A73B-1443-93E8-253337A9C05C}"/>
              </a:ext>
            </a:extLst>
          </p:cNvPr>
          <p:cNvSpPr>
            <a:spLocks noGrp="1"/>
          </p:cNvSpPr>
          <p:nvPr>
            <p:ph type="body" sz="quarter" idx="10"/>
          </p:nvPr>
        </p:nvSpPr>
        <p:spPr/>
        <p:txBody>
          <a:bodyPr>
            <a:normAutofit/>
          </a:bodyPr>
          <a:lstStyle/>
          <a:p>
            <a:r>
              <a:rPr lang="en-US" sz="2800" dirty="0"/>
              <a:t>Recommendations – an overall package</a:t>
            </a:r>
          </a:p>
        </p:txBody>
      </p:sp>
      <p:pic>
        <p:nvPicPr>
          <p:cNvPr id="5" name="Picture 4">
            <a:extLst>
              <a:ext uri="{FF2B5EF4-FFF2-40B4-BE49-F238E27FC236}">
                <a16:creationId xmlns:a16="http://schemas.microsoft.com/office/drawing/2014/main" id="{44260EA8-A0A9-DE44-AE47-3D5B762A11B4}"/>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978651" y="954062"/>
            <a:ext cx="7192630" cy="5045285"/>
          </a:xfrm>
          <a:prstGeom prst="rect">
            <a:avLst/>
          </a:prstGeom>
        </p:spPr>
      </p:pic>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Tree>
    <p:extLst>
      <p:ext uri="{BB962C8B-B14F-4D97-AF65-F5344CB8AC3E}">
        <p14:creationId xmlns:p14="http://schemas.microsoft.com/office/powerpoint/2010/main" val="39207647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3D483F-F5EF-E245-9DD0-4887624C69CC}"/>
              </a:ext>
            </a:extLst>
          </p:cNvPr>
          <p:cNvSpPr>
            <a:spLocks noGrp="1"/>
          </p:cNvSpPr>
          <p:nvPr>
            <p:ph type="body" sz="quarter" idx="10"/>
          </p:nvPr>
        </p:nvSpPr>
        <p:spPr/>
        <p:txBody>
          <a:bodyPr/>
          <a:lstStyle/>
          <a:p>
            <a:r>
              <a:rPr lang="en-US" dirty="0"/>
              <a:t>Regional and special circumstances</a:t>
            </a:r>
          </a:p>
        </p:txBody>
      </p:sp>
      <p:sp>
        <p:nvSpPr>
          <p:cNvPr id="6" name="TextBox 5">
            <a:extLst>
              <a:ext uri="{FF2B5EF4-FFF2-40B4-BE49-F238E27FC236}">
                <a16:creationId xmlns:a16="http://schemas.microsoft.com/office/drawing/2014/main" id="{CA872C9C-4F15-C745-8631-82CB9936C518}"/>
              </a:ext>
            </a:extLst>
          </p:cNvPr>
          <p:cNvSpPr txBox="1"/>
          <p:nvPr/>
        </p:nvSpPr>
        <p:spPr>
          <a:xfrm>
            <a:off x="2422331" y="6205353"/>
            <a:ext cx="4427766" cy="288753"/>
          </a:xfrm>
          <a:prstGeom prst="rect">
            <a:avLst/>
          </a:prstGeom>
        </p:spPr>
        <p:txBody>
          <a:bodyPr wrap="square" rtlCol="0">
            <a:noAutofit/>
          </a:bodyPr>
          <a:lstStyle/>
          <a:p>
            <a:pPr algn="ctr">
              <a:spcAft>
                <a:spcPts val="600"/>
              </a:spcAft>
            </a:pPr>
            <a:r>
              <a:rPr lang="en-US" sz="14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4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/cancer-prevention-recommendations</a:t>
            </a:r>
          </a:p>
        </p:txBody>
      </p:sp>
      <p:sp>
        <p:nvSpPr>
          <p:cNvPr id="7" name="TextBox 6">
            <a:extLst>
              <a:ext uri="{FF2B5EF4-FFF2-40B4-BE49-F238E27FC236}">
                <a16:creationId xmlns:a16="http://schemas.microsoft.com/office/drawing/2014/main" id="{25B880F9-84A5-8B45-9BB1-5E3EC207AE3D}"/>
              </a:ext>
            </a:extLst>
          </p:cNvPr>
          <p:cNvSpPr txBox="1"/>
          <p:nvPr/>
        </p:nvSpPr>
        <p:spPr>
          <a:xfrm>
            <a:off x="401219" y="1325280"/>
            <a:ext cx="8241559" cy="4183196"/>
          </a:xfrm>
          <a:prstGeom prst="rect">
            <a:avLst/>
          </a:prstGeom>
          <a:noFill/>
        </p:spPr>
        <p:txBody>
          <a:bodyPr wrap="square" rtlCol="0">
            <a:spAutoFit/>
          </a:bodyPr>
          <a:lstStyle/>
          <a:p>
            <a:pPr marL="342900" indent="-342900">
              <a:lnSpc>
                <a:spcPct val="110000"/>
              </a:lnSpc>
              <a:buFont typeface="+mj-lt"/>
              <a:buAutoNum type="arabicPeriod"/>
            </a:pPr>
            <a:r>
              <a:rPr lang="en-US" sz="2200" b="1" dirty="0">
                <a:solidFill>
                  <a:schemeClr val="tx2"/>
                </a:solidFill>
              </a:rPr>
              <a:t>Issues of public health significance</a:t>
            </a:r>
          </a:p>
          <a:p>
            <a:pPr marL="800100" lvl="1" indent="-342900">
              <a:lnSpc>
                <a:spcPct val="110000"/>
              </a:lnSpc>
              <a:buClr>
                <a:schemeClr val="accent1"/>
              </a:buClr>
              <a:buFont typeface="Arial" panose="020B0604020202020204" pitchFamily="34" charset="0"/>
              <a:buChar char="•"/>
            </a:pPr>
            <a:r>
              <a:rPr lang="en-US" sz="2200" dirty="0">
                <a:solidFill>
                  <a:srgbClr val="464646"/>
                </a:solidFill>
              </a:rPr>
              <a:t>Height and birthweight; Arsenic in drinking water; Aflatoxins</a:t>
            </a:r>
          </a:p>
          <a:p>
            <a:pPr marL="342900" indent="-342900">
              <a:lnSpc>
                <a:spcPct val="110000"/>
              </a:lnSpc>
              <a:buFont typeface="+mj-lt"/>
              <a:buAutoNum type="arabicPeriod"/>
            </a:pPr>
            <a:r>
              <a:rPr lang="en-US" sz="2200" b="1" dirty="0">
                <a:solidFill>
                  <a:schemeClr val="tx2"/>
                </a:solidFill>
              </a:rPr>
              <a:t>Issues relevant only in specific parts of the world</a:t>
            </a:r>
          </a:p>
          <a:p>
            <a:pPr marL="800100" lvl="1" indent="-342900">
              <a:lnSpc>
                <a:spcPct val="110000"/>
              </a:lnSpc>
              <a:buClr>
                <a:schemeClr val="accent1"/>
              </a:buClr>
              <a:buFont typeface="Arial" panose="020B0604020202020204" pitchFamily="34" charset="0"/>
              <a:buChar char="•"/>
            </a:pPr>
            <a:r>
              <a:rPr lang="en-US" sz="2200" dirty="0">
                <a:solidFill>
                  <a:srgbClr val="464646"/>
                </a:solidFill>
              </a:rPr>
              <a:t>Mate; Foods preserved by salting; Cantonese-style </a:t>
            </a:r>
            <a:br>
              <a:rPr lang="en-US" sz="2200" dirty="0">
                <a:solidFill>
                  <a:srgbClr val="464646"/>
                </a:solidFill>
              </a:rPr>
            </a:br>
            <a:r>
              <a:rPr lang="en-US" sz="2200" dirty="0">
                <a:solidFill>
                  <a:srgbClr val="464646"/>
                </a:solidFill>
              </a:rPr>
              <a:t>salted fish</a:t>
            </a:r>
          </a:p>
          <a:p>
            <a:pPr marL="342900" indent="-342900">
              <a:lnSpc>
                <a:spcPct val="110000"/>
              </a:lnSpc>
              <a:buFont typeface="+mj-lt"/>
              <a:buAutoNum type="arabicPeriod"/>
            </a:pPr>
            <a:r>
              <a:rPr lang="en-US" sz="2200" b="1" dirty="0">
                <a:solidFill>
                  <a:schemeClr val="tx2"/>
                </a:solidFill>
              </a:rPr>
              <a:t>Issues of inadequate information</a:t>
            </a:r>
          </a:p>
          <a:p>
            <a:pPr marL="800100" lvl="1" indent="-342900">
              <a:lnSpc>
                <a:spcPct val="110000"/>
              </a:lnSpc>
              <a:buClr>
                <a:schemeClr val="accent1"/>
              </a:buClr>
              <a:buFont typeface="Arial" panose="020B0604020202020204" pitchFamily="34" charset="0"/>
              <a:buChar char="•"/>
            </a:pPr>
            <a:r>
              <a:rPr lang="en-US" sz="2200" dirty="0">
                <a:solidFill>
                  <a:srgbClr val="464646"/>
                </a:solidFill>
              </a:rPr>
              <a:t>Coffee; ‘Mediterranean type’ dietary pattern</a:t>
            </a:r>
          </a:p>
          <a:p>
            <a:pPr marL="342900" indent="-342900">
              <a:lnSpc>
                <a:spcPct val="110000"/>
              </a:lnSpc>
              <a:buFont typeface="+mj-lt"/>
              <a:buAutoNum type="arabicPeriod"/>
            </a:pPr>
            <a:r>
              <a:rPr lang="en-US" sz="2200" b="1" dirty="0">
                <a:solidFill>
                  <a:schemeClr val="tx2"/>
                </a:solidFill>
              </a:rPr>
              <a:t>Issues for which the evidence is divergent between cancer sites</a:t>
            </a:r>
          </a:p>
          <a:p>
            <a:pPr marL="800100" lvl="1" indent="-342900">
              <a:lnSpc>
                <a:spcPct val="110000"/>
              </a:lnSpc>
              <a:buClr>
                <a:schemeClr val="accent1"/>
              </a:buClr>
              <a:buFont typeface="Arial" panose="020B0604020202020204" pitchFamily="34" charset="0"/>
              <a:buChar char="•"/>
            </a:pPr>
            <a:r>
              <a:rPr lang="en-US" sz="2200" dirty="0">
                <a:solidFill>
                  <a:srgbClr val="464646"/>
                </a:solidFill>
              </a:rPr>
              <a:t>Dairy products and calcium</a:t>
            </a:r>
          </a:p>
        </p:txBody>
      </p:sp>
    </p:spTree>
    <p:extLst>
      <p:ext uri="{BB962C8B-B14F-4D97-AF65-F5344CB8AC3E}">
        <p14:creationId xmlns:p14="http://schemas.microsoft.com/office/powerpoint/2010/main" val="13143852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322B46-A5B1-BD4D-BF6C-F63579B83C94}"/>
              </a:ext>
            </a:extLst>
          </p:cNvPr>
          <p:cNvSpPr>
            <a:spLocks noGrp="1"/>
          </p:cNvSpPr>
          <p:nvPr>
            <p:ph type="body" sz="quarter" idx="13"/>
          </p:nvPr>
        </p:nvSpPr>
        <p:spPr/>
        <p:txBody>
          <a:bodyPr/>
          <a:lstStyle/>
          <a:p>
            <a:r>
              <a:rPr lang="en-GB" dirty="0"/>
              <a:t>Public health and policy implications</a:t>
            </a:r>
            <a:endParaRPr lang="en-US" dirty="0"/>
          </a:p>
        </p:txBody>
      </p:sp>
    </p:spTree>
    <p:extLst>
      <p:ext uri="{BB962C8B-B14F-4D97-AF65-F5344CB8AC3E}">
        <p14:creationId xmlns:p14="http://schemas.microsoft.com/office/powerpoint/2010/main" val="2711322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2AC39AF-9D28-E546-A17E-6C41BF9EC219}"/>
              </a:ext>
            </a:extLst>
          </p:cNvPr>
          <p:cNvSpPr>
            <a:spLocks noGrp="1"/>
          </p:cNvSpPr>
          <p:nvPr>
            <p:ph type="body" sz="quarter" idx="10"/>
          </p:nvPr>
        </p:nvSpPr>
        <p:spPr/>
        <p:txBody>
          <a:bodyPr/>
          <a:lstStyle/>
          <a:p>
            <a:r>
              <a:rPr lang="en-GB" dirty="0"/>
              <a:t>Importance of policy action</a:t>
            </a:r>
            <a:endParaRPr lang="en-US" dirty="0"/>
          </a:p>
        </p:txBody>
      </p:sp>
      <p:sp>
        <p:nvSpPr>
          <p:cNvPr id="3" name="Text Placeholder 2">
            <a:extLst>
              <a:ext uri="{FF2B5EF4-FFF2-40B4-BE49-F238E27FC236}">
                <a16:creationId xmlns:a16="http://schemas.microsoft.com/office/drawing/2014/main" id="{37B8B6E8-78AA-1740-BB7A-CFA2A0130622}"/>
              </a:ext>
            </a:extLst>
          </p:cNvPr>
          <p:cNvSpPr>
            <a:spLocks noGrp="1"/>
          </p:cNvSpPr>
          <p:nvPr>
            <p:ph type="body" sz="quarter" idx="13"/>
          </p:nvPr>
        </p:nvSpPr>
        <p:spPr>
          <a:xfrm>
            <a:off x="401218" y="1266022"/>
            <a:ext cx="6517695" cy="4757886"/>
          </a:xfrm>
        </p:spPr>
        <p:txBody>
          <a:bodyPr>
            <a:normAutofit fontScale="92500"/>
          </a:bodyPr>
          <a:lstStyle/>
          <a:p>
            <a:pPr marL="457200" indent="-457200" algn="l">
              <a:lnSpc>
                <a:spcPct val="110000"/>
              </a:lnSpc>
              <a:buFont typeface="Arial" panose="020B0604020202020204" pitchFamily="34" charset="0"/>
              <a:buChar char="•"/>
            </a:pPr>
            <a:r>
              <a:rPr lang="en-GB" sz="2400" dirty="0"/>
              <a:t>Critical to consider the environment in which people make choices, as behaviour is influenced by environmental, economic and social factors</a:t>
            </a:r>
          </a:p>
          <a:p>
            <a:pPr marL="457200" indent="-457200" algn="l">
              <a:lnSpc>
                <a:spcPct val="110000"/>
              </a:lnSpc>
              <a:buFont typeface="Arial" panose="020B0604020202020204" pitchFamily="34" charset="0"/>
              <a:buChar char="•"/>
            </a:pPr>
            <a:r>
              <a:rPr lang="en-GB" sz="2400" dirty="0"/>
              <a:t>Understanding these ‘upstream’ determinants of cancer risk highlight opportunities for policy action</a:t>
            </a:r>
          </a:p>
          <a:p>
            <a:pPr marL="457200" indent="-457200" algn="l">
              <a:lnSpc>
                <a:spcPct val="110000"/>
              </a:lnSpc>
              <a:buFont typeface="Arial" panose="020B0604020202020204" pitchFamily="34" charset="0"/>
              <a:buChar char="•"/>
            </a:pPr>
            <a:r>
              <a:rPr lang="en-GB" sz="2400" dirty="0"/>
              <a:t>Public health policies that prioritise prevention, in the form of laws, regulations and guidelines, are critical to preventing cancer and other non-communicable diseases</a:t>
            </a:r>
          </a:p>
          <a:p>
            <a:pPr marL="1379538" lvl="4" indent="-452438">
              <a:buFont typeface="Arial" panose="020B0604020202020204" pitchFamily="34" charset="0"/>
              <a:buChar char="•"/>
            </a:pPr>
            <a:endParaRPr lang="en-GB" dirty="0"/>
          </a:p>
          <a:p>
            <a:pPr marL="1212850" lvl="1" indent="-285750">
              <a:buFont typeface="Arial" panose="020B0604020202020204" pitchFamily="34" charset="0"/>
              <a:buChar char="•"/>
            </a:pPr>
            <a:endParaRPr lang="en-US" dirty="0"/>
          </a:p>
        </p:txBody>
      </p:sp>
      <p:pic>
        <p:nvPicPr>
          <p:cNvPr id="7" name="Picture 6">
            <a:extLst>
              <a:ext uri="{FF2B5EF4-FFF2-40B4-BE49-F238E27FC236}">
                <a16:creationId xmlns:a16="http://schemas.microsoft.com/office/drawing/2014/main" id="{FF156378-0D3C-A640-8249-94DAEC61056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7051443" y="4322223"/>
            <a:ext cx="1549854" cy="1483524"/>
          </a:xfrm>
          <a:prstGeom prst="rect">
            <a:avLst/>
          </a:prstGeom>
        </p:spPr>
      </p:pic>
      <p:pic>
        <p:nvPicPr>
          <p:cNvPr id="9" name="Picture 8">
            <a:extLst>
              <a:ext uri="{FF2B5EF4-FFF2-40B4-BE49-F238E27FC236}">
                <a16:creationId xmlns:a16="http://schemas.microsoft.com/office/drawing/2014/main" id="{DDF2D392-76F8-7242-8B44-508C6841598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7053943" y="1266022"/>
            <a:ext cx="1546556" cy="1528977"/>
          </a:xfrm>
          <a:prstGeom prst="rect">
            <a:avLst/>
          </a:prstGeom>
        </p:spPr>
      </p:pic>
      <p:pic>
        <p:nvPicPr>
          <p:cNvPr id="10" name="Picture 9">
            <a:extLst>
              <a:ext uri="{FF2B5EF4-FFF2-40B4-BE49-F238E27FC236}">
                <a16:creationId xmlns:a16="http://schemas.microsoft.com/office/drawing/2014/main" id="{60AAAB11-C3B4-654C-982F-28BFEA63DCCD}"/>
              </a:ext>
            </a:extLst>
          </p:cNvPr>
          <p:cNvPicPr>
            <a:picLocks noChangeAspect="1"/>
          </p:cNvPicPr>
          <p:nvPr/>
        </p:nvPicPr>
        <p:blipFill>
          <a:blip r:embed="rId5"/>
          <a:stretch>
            <a:fillRect/>
          </a:stretch>
        </p:blipFill>
        <p:spPr>
          <a:xfrm>
            <a:off x="7050645" y="2990078"/>
            <a:ext cx="1551450" cy="1137066"/>
          </a:xfrm>
          <a:prstGeom prst="rect">
            <a:avLst/>
          </a:prstGeom>
        </p:spPr>
      </p:pic>
    </p:spTree>
    <p:extLst>
      <p:ext uri="{BB962C8B-B14F-4D97-AF65-F5344CB8AC3E}">
        <p14:creationId xmlns:p14="http://schemas.microsoft.com/office/powerpoint/2010/main" val="1891033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7D1B3F6-4E62-8E43-B611-BD8DC1B969C4}"/>
              </a:ext>
            </a:extLst>
          </p:cNvPr>
          <p:cNvSpPr>
            <a:spLocks noGrp="1"/>
          </p:cNvSpPr>
          <p:nvPr>
            <p:ph type="body" sz="quarter" idx="10"/>
          </p:nvPr>
        </p:nvSpPr>
        <p:spPr>
          <a:xfrm>
            <a:off x="401217" y="300676"/>
            <a:ext cx="8576527" cy="575717"/>
          </a:xfrm>
        </p:spPr>
        <p:txBody>
          <a:bodyPr/>
          <a:lstStyle/>
          <a:p>
            <a:r>
              <a:rPr lang="en-GB" dirty="0"/>
              <a:t>Action needed across all sectors of society</a:t>
            </a:r>
            <a:endParaRPr lang="en-US" dirty="0"/>
          </a:p>
        </p:txBody>
      </p:sp>
      <p:sp>
        <p:nvSpPr>
          <p:cNvPr id="3" name="Picture Placeholder 2">
            <a:extLst>
              <a:ext uri="{FF2B5EF4-FFF2-40B4-BE49-F238E27FC236}">
                <a16:creationId xmlns:a16="http://schemas.microsoft.com/office/drawing/2014/main" id="{4F32EB9B-836A-7649-B380-1C6FB078B780}"/>
              </a:ext>
            </a:extLst>
          </p:cNvPr>
          <p:cNvSpPr>
            <a:spLocks noGrp="1"/>
          </p:cNvSpPr>
          <p:nvPr>
            <p:ph type="pic" sz="quarter" idx="13"/>
          </p:nvPr>
        </p:nvSpPr>
        <p:spPr/>
      </p:sp>
      <p:pic>
        <p:nvPicPr>
          <p:cNvPr id="7" name="Picture 6">
            <a:extLst>
              <a:ext uri="{FF2B5EF4-FFF2-40B4-BE49-F238E27FC236}">
                <a16:creationId xmlns:a16="http://schemas.microsoft.com/office/drawing/2014/main" id="{1BE1A611-D907-EC49-BCAF-2E593BC7540B}"/>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01217" y="1004729"/>
            <a:ext cx="8254580" cy="4867286"/>
          </a:xfrm>
          <a:prstGeom prst="rect">
            <a:avLst/>
          </a:prstGeom>
        </p:spPr>
      </p:pic>
    </p:spTree>
    <p:extLst>
      <p:ext uri="{BB962C8B-B14F-4D97-AF65-F5344CB8AC3E}">
        <p14:creationId xmlns:p14="http://schemas.microsoft.com/office/powerpoint/2010/main" val="21169307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A87320C-8788-D84C-B51E-E3ECDCEC33BB}"/>
              </a:ext>
            </a:extLst>
          </p:cNvPr>
          <p:cNvSpPr>
            <a:spLocks noGrp="1"/>
          </p:cNvSpPr>
          <p:nvPr>
            <p:ph type="body" sz="quarter" idx="10"/>
          </p:nvPr>
        </p:nvSpPr>
        <p:spPr>
          <a:xfrm>
            <a:off x="401218" y="259906"/>
            <a:ext cx="8347496" cy="575717"/>
          </a:xfrm>
        </p:spPr>
        <p:txBody>
          <a:bodyPr>
            <a:normAutofit/>
          </a:bodyPr>
          <a:lstStyle/>
          <a:p>
            <a:r>
              <a:rPr lang="en-GB" sz="2800" dirty="0"/>
              <a:t>Our NOURISHING framework</a:t>
            </a:r>
            <a:endParaRPr lang="en-US" sz="2800" dirty="0"/>
          </a:p>
        </p:txBody>
      </p:sp>
      <p:sp>
        <p:nvSpPr>
          <p:cNvPr id="2" name="TextBox 1">
            <a:extLst>
              <a:ext uri="{FF2B5EF4-FFF2-40B4-BE49-F238E27FC236}">
                <a16:creationId xmlns:a16="http://schemas.microsoft.com/office/drawing/2014/main" id="{5E88C6C8-A1A0-D040-AFE0-0DA69CDD575B}"/>
              </a:ext>
            </a:extLst>
          </p:cNvPr>
          <p:cNvSpPr txBox="1"/>
          <p:nvPr/>
        </p:nvSpPr>
        <p:spPr>
          <a:xfrm>
            <a:off x="5878286" y="588534"/>
            <a:ext cx="2995559" cy="4207401"/>
          </a:xfrm>
          <a:prstGeom prst="rect">
            <a:avLst/>
          </a:prstGeom>
        </p:spPr>
        <p:txBody>
          <a:bodyPr wrap="square" rtlCol="0">
            <a:noAutofit/>
          </a:bodyPr>
          <a:lstStyle/>
          <a:p>
            <a:pPr>
              <a:spcAft>
                <a:spcPts val="600"/>
              </a:spcAft>
            </a:pPr>
            <a:endParaRPr lang="en-US" sz="20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17" name="TextBox 16">
            <a:extLst>
              <a:ext uri="{FF2B5EF4-FFF2-40B4-BE49-F238E27FC236}">
                <a16:creationId xmlns:a16="http://schemas.microsoft.com/office/drawing/2014/main" id="{10DFEB4F-EF58-A04C-934D-002B98ED962D}"/>
              </a:ext>
            </a:extLst>
          </p:cNvPr>
          <p:cNvSpPr txBox="1"/>
          <p:nvPr/>
        </p:nvSpPr>
        <p:spPr>
          <a:xfrm>
            <a:off x="7524130" y="1042737"/>
            <a:ext cx="1106523" cy="721895"/>
          </a:xfrm>
          <a:prstGeom prst="rect">
            <a:avLst/>
          </a:prstGeom>
        </p:spPr>
        <p:txBody>
          <a:bodyPr wrap="square" rtlCol="0">
            <a:noAutofit/>
          </a:bodyPr>
          <a:lstStyle/>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23" name="Group 22">
            <a:extLst>
              <a:ext uri="{FF2B5EF4-FFF2-40B4-BE49-F238E27FC236}">
                <a16:creationId xmlns:a16="http://schemas.microsoft.com/office/drawing/2014/main" id="{14B9527F-2712-ED4B-825C-285CAD24EA9C}"/>
              </a:ext>
            </a:extLst>
          </p:cNvPr>
          <p:cNvGrpSpPr/>
          <p:nvPr/>
        </p:nvGrpSpPr>
        <p:grpSpPr>
          <a:xfrm>
            <a:off x="5869742" y="750711"/>
            <a:ext cx="3507102" cy="4923493"/>
            <a:chOff x="6074785" y="835623"/>
            <a:chExt cx="3507102" cy="4923493"/>
          </a:xfrm>
        </p:grpSpPr>
        <p:grpSp>
          <p:nvGrpSpPr>
            <p:cNvPr id="24" name="Group 23">
              <a:extLst>
                <a:ext uri="{FF2B5EF4-FFF2-40B4-BE49-F238E27FC236}">
                  <a16:creationId xmlns:a16="http://schemas.microsoft.com/office/drawing/2014/main" id="{B92E38C0-E6D8-644D-8D4B-467F199EB6E1}"/>
                </a:ext>
              </a:extLst>
            </p:cNvPr>
            <p:cNvGrpSpPr/>
            <p:nvPr/>
          </p:nvGrpSpPr>
          <p:grpSpPr>
            <a:xfrm>
              <a:off x="6074785" y="835623"/>
              <a:ext cx="1220026" cy="4923493"/>
              <a:chOff x="6254619" y="707287"/>
              <a:chExt cx="1271839" cy="5051829"/>
            </a:xfrm>
          </p:grpSpPr>
          <p:pic>
            <p:nvPicPr>
              <p:cNvPr id="28" name="Picture 27">
                <a:extLst>
                  <a:ext uri="{FF2B5EF4-FFF2-40B4-BE49-F238E27FC236}">
                    <a16:creationId xmlns:a16="http://schemas.microsoft.com/office/drawing/2014/main" id="{F0C4FB7A-FF13-5245-B587-F1E2CE7962EE}"/>
                  </a:ext>
                </a:extLst>
              </p:cNvPr>
              <p:cNvPicPr>
                <a:picLocks noChangeAspect="1"/>
              </p:cNvPicPr>
              <p:nvPr/>
            </p:nvPicPr>
            <p:blipFill>
              <a:blip r:embed="rId3"/>
              <a:stretch>
                <a:fillRect/>
              </a:stretch>
            </p:blipFill>
            <p:spPr>
              <a:xfrm>
                <a:off x="6255385" y="707287"/>
                <a:ext cx="1269511" cy="1521613"/>
              </a:xfrm>
              <a:prstGeom prst="rect">
                <a:avLst/>
              </a:prstGeom>
            </p:spPr>
          </p:pic>
          <p:pic>
            <p:nvPicPr>
              <p:cNvPr id="29" name="Picture 28">
                <a:extLst>
                  <a:ext uri="{FF2B5EF4-FFF2-40B4-BE49-F238E27FC236}">
                    <a16:creationId xmlns:a16="http://schemas.microsoft.com/office/drawing/2014/main" id="{292BC9AB-416D-1F42-AE38-0F3BB73D6A7B}"/>
                  </a:ext>
                </a:extLst>
              </p:cNvPr>
              <p:cNvPicPr>
                <a:picLocks noChangeAspect="1"/>
              </p:cNvPicPr>
              <p:nvPr/>
            </p:nvPicPr>
            <p:blipFill>
              <a:blip r:embed="rId4"/>
              <a:stretch>
                <a:fillRect/>
              </a:stretch>
            </p:blipFill>
            <p:spPr>
              <a:xfrm>
                <a:off x="6254619" y="2470081"/>
                <a:ext cx="1271839" cy="1524403"/>
              </a:xfrm>
              <a:prstGeom prst="rect">
                <a:avLst/>
              </a:prstGeom>
            </p:spPr>
          </p:pic>
          <p:pic>
            <p:nvPicPr>
              <p:cNvPr id="30" name="Picture 29">
                <a:extLst>
                  <a:ext uri="{FF2B5EF4-FFF2-40B4-BE49-F238E27FC236}">
                    <a16:creationId xmlns:a16="http://schemas.microsoft.com/office/drawing/2014/main" id="{B17EDBB5-7C02-F940-ABC2-5BE176F6607F}"/>
                  </a:ext>
                </a:extLst>
              </p:cNvPr>
              <p:cNvPicPr>
                <a:picLocks noChangeAspect="1"/>
              </p:cNvPicPr>
              <p:nvPr/>
            </p:nvPicPr>
            <p:blipFill>
              <a:blip r:embed="rId5"/>
              <a:stretch>
                <a:fillRect/>
              </a:stretch>
            </p:blipFill>
            <p:spPr>
              <a:xfrm>
                <a:off x="6254619" y="4235665"/>
                <a:ext cx="1271045" cy="1523451"/>
              </a:xfrm>
              <a:prstGeom prst="rect">
                <a:avLst/>
              </a:prstGeom>
            </p:spPr>
          </p:pic>
        </p:grpSp>
        <p:sp>
          <p:nvSpPr>
            <p:cNvPr id="25" name="TextBox 24">
              <a:extLst>
                <a:ext uri="{FF2B5EF4-FFF2-40B4-BE49-F238E27FC236}">
                  <a16:creationId xmlns:a16="http://schemas.microsoft.com/office/drawing/2014/main" id="{B39AB749-A7D7-C34C-AE9E-6E5C373E1826}"/>
                </a:ext>
              </a:extLst>
            </p:cNvPr>
            <p:cNvSpPr txBox="1"/>
            <p:nvPr/>
          </p:nvSpPr>
          <p:spPr>
            <a:xfrm>
              <a:off x="7268520" y="1253097"/>
              <a:ext cx="1953677" cy="712071"/>
            </a:xfrm>
            <a:prstGeom prst="rect">
              <a:avLst/>
            </a:prstGeom>
          </p:spPr>
          <p:txBody>
            <a:bodyPr wrap="square" rtlCol="0">
              <a:noAutofit/>
            </a:bodyPr>
            <a:lstStyle/>
            <a:p>
              <a:pPr>
                <a:spcAft>
                  <a:spcPts val="600"/>
                </a:spcAft>
              </a:pPr>
              <a:r>
                <a:rPr lang="en-US" sz="20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Policy makers</a:t>
              </a:r>
            </a:p>
          </p:txBody>
        </p:sp>
        <p:sp>
          <p:nvSpPr>
            <p:cNvPr id="26" name="TextBox 25">
              <a:extLst>
                <a:ext uri="{FF2B5EF4-FFF2-40B4-BE49-F238E27FC236}">
                  <a16:creationId xmlns:a16="http://schemas.microsoft.com/office/drawing/2014/main" id="{6C6AC790-6CE6-A141-87C0-2B7BF40ED0E4}"/>
                </a:ext>
              </a:extLst>
            </p:cNvPr>
            <p:cNvSpPr txBox="1"/>
            <p:nvPr/>
          </p:nvSpPr>
          <p:spPr>
            <a:xfrm>
              <a:off x="7268520" y="2940437"/>
              <a:ext cx="2313367" cy="712071"/>
            </a:xfrm>
            <a:prstGeom prst="rect">
              <a:avLst/>
            </a:prstGeom>
          </p:spPr>
          <p:txBody>
            <a:bodyPr wrap="square" rtlCol="0">
              <a:noAutofit/>
            </a:bodyPr>
            <a:lstStyle/>
            <a:p>
              <a:pPr>
                <a:spcAft>
                  <a:spcPts val="600"/>
                </a:spcAft>
              </a:pPr>
              <a:r>
                <a:rPr lang="en-US" sz="20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Civil society </a:t>
              </a:r>
              <a:r>
                <a:rPr lang="en-US" sz="20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organisations</a:t>
              </a:r>
              <a:endParaRPr lang="en-US" sz="2000" b="1" spc="-40" dirty="0">
                <a:solidFill>
                  <a:schemeClr val="tx2"/>
                </a:solidFill>
                <a:latin typeface="Segoe UI" panose="020B0502040204020203" pitchFamily="34" charset="0"/>
                <a:ea typeface="Segoe UI" panose="020B0502040204020203" pitchFamily="34" charset="0"/>
                <a:cs typeface="Segoe UI" panose="020B0502040204020203" pitchFamily="34" charset="0"/>
              </a:endParaRPr>
            </a:p>
          </p:txBody>
        </p:sp>
        <p:sp>
          <p:nvSpPr>
            <p:cNvPr id="27" name="TextBox 26">
              <a:extLst>
                <a:ext uri="{FF2B5EF4-FFF2-40B4-BE49-F238E27FC236}">
                  <a16:creationId xmlns:a16="http://schemas.microsoft.com/office/drawing/2014/main" id="{C68F87B5-E3F9-AC4B-A90F-09B1B7AAC044}"/>
                </a:ext>
              </a:extLst>
            </p:cNvPr>
            <p:cNvSpPr txBox="1"/>
            <p:nvPr/>
          </p:nvSpPr>
          <p:spPr>
            <a:xfrm>
              <a:off x="7294811" y="4723303"/>
              <a:ext cx="2035693" cy="694488"/>
            </a:xfrm>
            <a:prstGeom prst="rect">
              <a:avLst/>
            </a:prstGeom>
          </p:spPr>
          <p:txBody>
            <a:bodyPr wrap="square" rtlCol="0">
              <a:noAutofit/>
            </a:bodyPr>
            <a:lstStyle/>
            <a:p>
              <a:pPr>
                <a:spcAft>
                  <a:spcPts val="600"/>
                </a:spcAft>
              </a:pPr>
              <a:r>
                <a:rPr lang="en-US" sz="20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Researchers</a:t>
              </a:r>
            </a:p>
          </p:txBody>
        </p:sp>
      </p:grpSp>
      <p:pic>
        <p:nvPicPr>
          <p:cNvPr id="31" name="Picture 30">
            <a:extLst>
              <a:ext uri="{FF2B5EF4-FFF2-40B4-BE49-F238E27FC236}">
                <a16:creationId xmlns:a16="http://schemas.microsoft.com/office/drawing/2014/main" id="{44C619B7-0F8F-4F48-8CD8-F2CFEC9484B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5830" y="750711"/>
            <a:ext cx="5763912" cy="5208769"/>
          </a:xfrm>
          <a:prstGeom prst="rect">
            <a:avLst/>
          </a:prstGeom>
        </p:spPr>
      </p:pic>
    </p:spTree>
    <p:extLst>
      <p:ext uri="{BB962C8B-B14F-4D97-AF65-F5344CB8AC3E}">
        <p14:creationId xmlns:p14="http://schemas.microsoft.com/office/powerpoint/2010/main" val="515136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F4D0094-8FCD-4544-A4DA-CFF18F596ABF}"/>
              </a:ext>
            </a:extLst>
          </p:cNvPr>
          <p:cNvSpPr>
            <a:spLocks noGrp="1"/>
          </p:cNvSpPr>
          <p:nvPr>
            <p:ph type="body" sz="quarter" idx="10"/>
          </p:nvPr>
        </p:nvSpPr>
        <p:spPr/>
        <p:txBody>
          <a:bodyPr/>
          <a:lstStyle/>
          <a:p>
            <a:r>
              <a:rPr lang="en-US"/>
              <a:t>The World Cancer Research Fund Network</a:t>
            </a:r>
            <a:endParaRPr lang="en-US" dirty="0"/>
          </a:p>
        </p:txBody>
      </p:sp>
      <p:sp>
        <p:nvSpPr>
          <p:cNvPr id="6" name="TextBox 5">
            <a:extLst>
              <a:ext uri="{FF2B5EF4-FFF2-40B4-BE49-F238E27FC236}">
                <a16:creationId xmlns:a16="http://schemas.microsoft.com/office/drawing/2014/main" id="{6A95FF16-C7A4-2341-AF06-BE3925CD23AB}"/>
              </a:ext>
            </a:extLst>
          </p:cNvPr>
          <p:cNvSpPr txBox="1"/>
          <p:nvPr/>
        </p:nvSpPr>
        <p:spPr>
          <a:xfrm>
            <a:off x="5638866" y="2623510"/>
            <a:ext cx="3257873" cy="1569660"/>
          </a:xfrm>
          <a:prstGeom prst="rect">
            <a:avLst/>
          </a:prstGeom>
          <a:ln w="31750">
            <a:solidFill>
              <a:schemeClr val="accent1"/>
            </a:solidFill>
          </a:ln>
          <a:effectLst>
            <a:softEdge rad="0"/>
          </a:effectLst>
        </p:spPr>
        <p:style>
          <a:lnRef idx="2">
            <a:schemeClr val="accent1"/>
          </a:lnRef>
          <a:fillRef idx="1">
            <a:schemeClr val="lt1"/>
          </a:fillRef>
          <a:effectRef idx="0">
            <a:schemeClr val="accent1"/>
          </a:effectRef>
          <a:fontRef idx="minor">
            <a:schemeClr val="dk1"/>
          </a:fontRef>
        </p:style>
        <p:txBody>
          <a:bodyPr wrap="square" rtlCol="0">
            <a:spAutoFit/>
          </a:bodyPr>
          <a:lstStyle/>
          <a:p>
            <a:pPr lvl="0">
              <a:buClr>
                <a:schemeClr val="accent1"/>
              </a:buClr>
            </a:pPr>
            <a:r>
              <a:rPr lang="en-US" sz="1600" b="1" dirty="0">
                <a:solidFill>
                  <a:srgbClr val="464646"/>
                </a:solidFill>
              </a:rPr>
              <a:t>World Cancer Research Fund International </a:t>
            </a:r>
            <a:r>
              <a:rPr lang="en-US" sz="1600" dirty="0">
                <a:solidFill>
                  <a:srgbClr val="464646"/>
                </a:solidFill>
              </a:rPr>
              <a:t>leads and unifies a network of cancer charities with a global reach, dedicated to the prevention of cancer through </a:t>
            </a:r>
            <a:r>
              <a:rPr lang="en-US" sz="1600" b="1" dirty="0">
                <a:solidFill>
                  <a:srgbClr val="464646"/>
                </a:solidFill>
              </a:rPr>
              <a:t>diet, nutrition and physical activity</a:t>
            </a:r>
            <a:r>
              <a:rPr lang="en-US" sz="1600" dirty="0">
                <a:solidFill>
                  <a:srgbClr val="464646"/>
                </a:solidFill>
              </a:rPr>
              <a:t>.</a:t>
            </a:r>
          </a:p>
        </p:txBody>
      </p:sp>
      <p:sp>
        <p:nvSpPr>
          <p:cNvPr id="9" name="TextBox 8">
            <a:extLst>
              <a:ext uri="{FF2B5EF4-FFF2-40B4-BE49-F238E27FC236}">
                <a16:creationId xmlns:a16="http://schemas.microsoft.com/office/drawing/2014/main" id="{803A711B-798A-FC4C-A1E6-AD03570B2F0F}"/>
              </a:ext>
            </a:extLst>
          </p:cNvPr>
          <p:cNvSpPr txBox="1"/>
          <p:nvPr/>
        </p:nvSpPr>
        <p:spPr>
          <a:xfrm>
            <a:off x="3301553" y="6142229"/>
            <a:ext cx="2546825" cy="415339"/>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endPar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endParaRPr>
          </a:p>
        </p:txBody>
      </p:sp>
      <p:grpSp>
        <p:nvGrpSpPr>
          <p:cNvPr id="3" name="Group 2">
            <a:extLst>
              <a:ext uri="{FF2B5EF4-FFF2-40B4-BE49-F238E27FC236}">
                <a16:creationId xmlns:a16="http://schemas.microsoft.com/office/drawing/2014/main" id="{60EE05E7-7643-8546-BB5D-C2AEA4D41A68}"/>
              </a:ext>
            </a:extLst>
          </p:cNvPr>
          <p:cNvGrpSpPr/>
          <p:nvPr/>
        </p:nvGrpSpPr>
        <p:grpSpPr>
          <a:xfrm>
            <a:off x="-500992" y="1044277"/>
            <a:ext cx="6849313" cy="4727111"/>
            <a:chOff x="-123104" y="1050171"/>
            <a:chExt cx="6849313" cy="4727111"/>
          </a:xfrm>
        </p:grpSpPr>
        <p:pic>
          <p:nvPicPr>
            <p:cNvPr id="5" name="Picture 4">
              <a:extLst>
                <a:ext uri="{FF2B5EF4-FFF2-40B4-BE49-F238E27FC236}">
                  <a16:creationId xmlns:a16="http://schemas.microsoft.com/office/drawing/2014/main" id="{E4409C2E-64BE-8348-9FF3-43F82933E7B4}"/>
                </a:ext>
              </a:extLst>
            </p:cNvPr>
            <p:cNvPicPr>
              <a:picLocks noChangeAspect="1"/>
            </p:cNvPicPr>
            <p:nvPr/>
          </p:nvPicPr>
          <p:blipFill rotWithShape="1">
            <a:blip r:embed="rId3">
              <a:extLst>
                <a:ext uri="{28A0092B-C50C-407E-A947-70E740481C1C}">
                  <a14:useLocalDpi xmlns:a14="http://schemas.microsoft.com/office/drawing/2010/main"/>
                </a:ext>
              </a:extLst>
            </a:blip>
            <a:srcRect t="14033" b="14442"/>
            <a:stretch/>
          </p:blipFill>
          <p:spPr>
            <a:xfrm>
              <a:off x="-123104" y="1470311"/>
              <a:ext cx="6849313" cy="3936131"/>
            </a:xfrm>
            <a:prstGeom prst="rect">
              <a:avLst/>
            </a:prstGeom>
          </p:spPr>
        </p:pic>
        <p:sp>
          <p:nvSpPr>
            <p:cNvPr id="2" name="TextBox 1">
              <a:extLst>
                <a:ext uri="{FF2B5EF4-FFF2-40B4-BE49-F238E27FC236}">
                  <a16:creationId xmlns:a16="http://schemas.microsoft.com/office/drawing/2014/main" id="{637AB786-2351-6C43-ADF7-E7A6B9C0251B}"/>
                </a:ext>
              </a:extLst>
            </p:cNvPr>
            <p:cNvSpPr txBox="1"/>
            <p:nvPr/>
          </p:nvSpPr>
          <p:spPr>
            <a:xfrm>
              <a:off x="477245" y="1050171"/>
              <a:ext cx="1926346" cy="387882"/>
            </a:xfrm>
            <a:prstGeom prst="rect">
              <a:avLst/>
            </a:prstGeom>
          </p:spPr>
          <p:txBody>
            <a:bodyPr wrap="square" rtlCol="0">
              <a:noAutofit/>
            </a:bodyPr>
            <a:lstStyle/>
            <a:p>
              <a:pPr algn="ctr">
                <a:spcAft>
                  <a:spcPts val="600"/>
                </a:spcAft>
              </a:pPr>
              <a:r>
                <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rPr>
                <a:t>American Institute for Cancer Research</a:t>
              </a:r>
            </a:p>
          </p:txBody>
        </p:sp>
        <p:sp>
          <p:nvSpPr>
            <p:cNvPr id="7" name="TextBox 6">
              <a:extLst>
                <a:ext uri="{FF2B5EF4-FFF2-40B4-BE49-F238E27FC236}">
                  <a16:creationId xmlns:a16="http://schemas.microsoft.com/office/drawing/2014/main" id="{121AFEEC-77BE-DD4C-91A9-DE0A679BBD12}"/>
                </a:ext>
              </a:extLst>
            </p:cNvPr>
            <p:cNvSpPr txBox="1"/>
            <p:nvPr/>
          </p:nvSpPr>
          <p:spPr>
            <a:xfrm>
              <a:off x="4109069" y="1050171"/>
              <a:ext cx="1926346" cy="387882"/>
            </a:xfrm>
            <a:prstGeom prst="rect">
              <a:avLst/>
            </a:prstGeom>
          </p:spPr>
          <p:txBody>
            <a:bodyPr wrap="square" rtlCol="0">
              <a:noAutofit/>
            </a:bodyPr>
            <a:lstStyle/>
            <a:p>
              <a:pPr algn="ctr">
                <a:spcAft>
                  <a:spcPts val="600"/>
                </a:spcAft>
              </a:pPr>
              <a:r>
                <a:rPr lang="en-US" sz="1400" b="1" spc="-40" dirty="0" err="1">
                  <a:solidFill>
                    <a:srgbClr val="7030A0"/>
                  </a:solidFill>
                  <a:latin typeface="Segoe UI" panose="020B0502040204020203" pitchFamily="34" charset="0"/>
                  <a:ea typeface="Segoe UI" panose="020B0502040204020203" pitchFamily="34" charset="0"/>
                  <a:cs typeface="Segoe UI" panose="020B0502040204020203" pitchFamily="34" charset="0"/>
                </a:rPr>
                <a:t>Wereld</a:t>
              </a:r>
              <a:r>
                <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rPr>
                <a:t> </a:t>
              </a:r>
              <a:r>
                <a:rPr lang="en-US" sz="1400" b="1" spc="-40" dirty="0" err="1">
                  <a:solidFill>
                    <a:srgbClr val="7030A0"/>
                  </a:solidFill>
                  <a:latin typeface="Segoe UI" panose="020B0502040204020203" pitchFamily="34" charset="0"/>
                  <a:ea typeface="Segoe UI" panose="020B0502040204020203" pitchFamily="34" charset="0"/>
                  <a:cs typeface="Segoe UI" panose="020B0502040204020203" pitchFamily="34" charset="0"/>
                </a:rPr>
                <a:t>Kanker</a:t>
              </a:r>
              <a:r>
                <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rPr>
                <a:t> </a:t>
              </a:r>
              <a:r>
                <a:rPr lang="en-US" sz="1400" b="1" spc="-40" dirty="0" err="1">
                  <a:solidFill>
                    <a:srgbClr val="7030A0"/>
                  </a:solidFill>
                  <a:latin typeface="Segoe UI" panose="020B0502040204020203" pitchFamily="34" charset="0"/>
                  <a:ea typeface="Segoe UI" panose="020B0502040204020203" pitchFamily="34" charset="0"/>
                  <a:cs typeface="Segoe UI" panose="020B0502040204020203" pitchFamily="34" charset="0"/>
                </a:rPr>
                <a:t>Onderzoek</a:t>
              </a:r>
              <a:r>
                <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rPr>
                <a:t> </a:t>
              </a:r>
              <a:r>
                <a:rPr lang="en-US" sz="1400" b="1" spc="-40" dirty="0" err="1">
                  <a:solidFill>
                    <a:srgbClr val="7030A0"/>
                  </a:solidFill>
                  <a:latin typeface="Segoe UI" panose="020B0502040204020203" pitchFamily="34" charset="0"/>
                  <a:ea typeface="Segoe UI" panose="020B0502040204020203" pitchFamily="34" charset="0"/>
                  <a:cs typeface="Segoe UI" panose="020B0502040204020203" pitchFamily="34" charset="0"/>
                </a:rPr>
                <a:t>Fonds</a:t>
              </a:r>
              <a:endPar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endParaRPr>
            </a:p>
          </p:txBody>
        </p:sp>
        <p:sp>
          <p:nvSpPr>
            <p:cNvPr id="8" name="TextBox 7">
              <a:extLst>
                <a:ext uri="{FF2B5EF4-FFF2-40B4-BE49-F238E27FC236}">
                  <a16:creationId xmlns:a16="http://schemas.microsoft.com/office/drawing/2014/main" id="{38943F71-E102-8A41-9B8E-573F002931E6}"/>
                </a:ext>
              </a:extLst>
            </p:cNvPr>
            <p:cNvSpPr txBox="1"/>
            <p:nvPr/>
          </p:nvSpPr>
          <p:spPr>
            <a:xfrm>
              <a:off x="3840640" y="5389400"/>
              <a:ext cx="2463204" cy="387882"/>
            </a:xfrm>
            <a:prstGeom prst="rect">
              <a:avLst/>
            </a:prstGeom>
          </p:spPr>
          <p:txBody>
            <a:bodyPr wrap="square" rtlCol="0">
              <a:noAutofit/>
            </a:bodyPr>
            <a:lstStyle/>
            <a:p>
              <a:pPr algn="ctr">
                <a:spcAft>
                  <a:spcPts val="600"/>
                </a:spcAft>
              </a:pPr>
              <a:r>
                <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rPr>
                <a:t>World Cancer Research Fund Hong Kong</a:t>
              </a:r>
            </a:p>
          </p:txBody>
        </p:sp>
        <p:sp>
          <p:nvSpPr>
            <p:cNvPr id="10" name="TextBox 9">
              <a:extLst>
                <a:ext uri="{FF2B5EF4-FFF2-40B4-BE49-F238E27FC236}">
                  <a16:creationId xmlns:a16="http://schemas.microsoft.com/office/drawing/2014/main" id="{EAA7CF3F-8BAE-A646-9D72-C3D7A7FDC2FB}"/>
                </a:ext>
              </a:extLst>
            </p:cNvPr>
            <p:cNvSpPr txBox="1"/>
            <p:nvPr/>
          </p:nvSpPr>
          <p:spPr>
            <a:xfrm>
              <a:off x="477245" y="5389400"/>
              <a:ext cx="1926346" cy="387882"/>
            </a:xfrm>
            <a:prstGeom prst="rect">
              <a:avLst/>
            </a:prstGeom>
          </p:spPr>
          <p:txBody>
            <a:bodyPr wrap="square" rtlCol="0">
              <a:noAutofit/>
            </a:bodyPr>
            <a:lstStyle/>
            <a:p>
              <a:pPr algn="ctr">
                <a:spcAft>
                  <a:spcPts val="600"/>
                </a:spcAft>
              </a:pPr>
              <a:r>
                <a:rPr lang="en-US" sz="1400" b="1" spc="-40" dirty="0">
                  <a:solidFill>
                    <a:srgbClr val="7030A0"/>
                  </a:solidFill>
                  <a:latin typeface="Segoe UI" panose="020B0502040204020203" pitchFamily="34" charset="0"/>
                  <a:ea typeface="Segoe UI" panose="020B0502040204020203" pitchFamily="34" charset="0"/>
                  <a:cs typeface="Segoe UI" panose="020B0502040204020203" pitchFamily="34" charset="0"/>
                </a:rPr>
                <a:t>World Cancer Research Fund UK</a:t>
              </a:r>
            </a:p>
          </p:txBody>
        </p:sp>
      </p:grpSp>
    </p:spTree>
    <p:extLst>
      <p:ext uri="{BB962C8B-B14F-4D97-AF65-F5344CB8AC3E}">
        <p14:creationId xmlns:p14="http://schemas.microsoft.com/office/powerpoint/2010/main" val="25123858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a:extLst>
              <a:ext uri="{FF2B5EF4-FFF2-40B4-BE49-F238E27FC236}">
                <a16:creationId xmlns:a16="http://schemas.microsoft.com/office/drawing/2014/main" id="{7F949FDB-1155-3D46-BB2B-9918498E91B8}"/>
              </a:ext>
            </a:extLst>
          </p:cNvPr>
          <p:cNvSpPr txBox="1">
            <a:spLocks/>
          </p:cNvSpPr>
          <p:nvPr/>
        </p:nvSpPr>
        <p:spPr>
          <a:xfrm>
            <a:off x="212776" y="2387750"/>
            <a:ext cx="2899540" cy="2444303"/>
          </a:xfrm>
          <a:prstGeom prst="rect">
            <a:avLst/>
          </a:prstGeom>
          <a:ln w="38100">
            <a:solidFill>
              <a:schemeClr val="accent1"/>
            </a:solidFill>
          </a:ln>
        </p:spPr>
        <p:txBody>
          <a:bodyPr/>
          <a:lstStyle>
            <a:lvl1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457200" indent="-457200">
              <a:lnSpc>
                <a:spcPct val="100000"/>
              </a:lnSpc>
              <a:buClr>
                <a:schemeClr val="tx2"/>
              </a:buClr>
              <a:buFont typeface="Arial" panose="020B0604020202020204" pitchFamily="34" charset="0"/>
              <a:buChar char="•"/>
            </a:pPr>
            <a:r>
              <a:rPr lang="en-GB" sz="2400" dirty="0"/>
              <a:t>Diet</a:t>
            </a:r>
          </a:p>
          <a:p>
            <a:pPr marL="457200" indent="-457200">
              <a:lnSpc>
                <a:spcPct val="100000"/>
              </a:lnSpc>
              <a:buClr>
                <a:schemeClr val="tx2"/>
              </a:buClr>
              <a:buFont typeface="Arial" panose="020B0604020202020204" pitchFamily="34" charset="0"/>
              <a:buChar char="•"/>
            </a:pPr>
            <a:r>
              <a:rPr lang="en-GB" sz="2400" dirty="0"/>
              <a:t>Physical activity</a:t>
            </a:r>
          </a:p>
          <a:p>
            <a:pPr marL="457200" indent="-457200">
              <a:lnSpc>
                <a:spcPct val="100000"/>
              </a:lnSpc>
              <a:buClr>
                <a:schemeClr val="tx2"/>
              </a:buClr>
              <a:buFont typeface="Arial" panose="020B0604020202020204" pitchFamily="34" charset="0"/>
              <a:buChar char="•"/>
            </a:pPr>
            <a:r>
              <a:rPr lang="en-GB" sz="2400" dirty="0"/>
              <a:t>Breastfeeding</a:t>
            </a:r>
          </a:p>
          <a:p>
            <a:pPr marL="457200" indent="-457200">
              <a:lnSpc>
                <a:spcPct val="100000"/>
              </a:lnSpc>
              <a:buClr>
                <a:schemeClr val="tx2"/>
              </a:buClr>
              <a:buFont typeface="Arial" panose="020B0604020202020204" pitchFamily="34" charset="0"/>
              <a:buChar char="•"/>
            </a:pPr>
            <a:r>
              <a:rPr lang="en-GB" sz="2400" dirty="0"/>
              <a:t>Alcohol consumption</a:t>
            </a:r>
          </a:p>
        </p:txBody>
      </p:sp>
      <p:grpSp>
        <p:nvGrpSpPr>
          <p:cNvPr id="2" name="Group 1">
            <a:extLst>
              <a:ext uri="{FF2B5EF4-FFF2-40B4-BE49-F238E27FC236}">
                <a16:creationId xmlns:a16="http://schemas.microsoft.com/office/drawing/2014/main" id="{001716B6-616B-DF44-9C95-715ADF5C128C}"/>
              </a:ext>
            </a:extLst>
          </p:cNvPr>
          <p:cNvGrpSpPr/>
          <p:nvPr/>
        </p:nvGrpSpPr>
        <p:grpSpPr>
          <a:xfrm>
            <a:off x="3163116" y="48126"/>
            <a:ext cx="5959930" cy="5959929"/>
            <a:chOff x="3184071" y="48126"/>
            <a:chExt cx="5959930" cy="5959929"/>
          </a:xfrm>
        </p:grpSpPr>
        <p:pic>
          <p:nvPicPr>
            <p:cNvPr id="4" name="Picture 3">
              <a:extLst>
                <a:ext uri="{FF2B5EF4-FFF2-40B4-BE49-F238E27FC236}">
                  <a16:creationId xmlns:a16="http://schemas.microsoft.com/office/drawing/2014/main" id="{2D3618F4-D273-E744-8A5A-306D2260F6B6}"/>
                </a:ext>
              </a:extLst>
            </p:cNvPr>
            <p:cNvPicPr>
              <a:picLocks noChangeAspect="1"/>
            </p:cNvPicPr>
            <p:nvPr/>
          </p:nvPicPr>
          <p:blipFill>
            <a:blip r:embed="rId3"/>
            <a:stretch>
              <a:fillRect/>
            </a:stretch>
          </p:blipFill>
          <p:spPr>
            <a:xfrm>
              <a:off x="3184071" y="48126"/>
              <a:ext cx="5959929" cy="5959929"/>
            </a:xfrm>
            <a:prstGeom prst="rect">
              <a:avLst/>
            </a:prstGeom>
          </p:spPr>
        </p:pic>
        <p:pic>
          <p:nvPicPr>
            <p:cNvPr id="5" name="Picture 4">
              <a:extLst>
                <a:ext uri="{FF2B5EF4-FFF2-40B4-BE49-F238E27FC236}">
                  <a16:creationId xmlns:a16="http://schemas.microsoft.com/office/drawing/2014/main" id="{9E13D0CF-AEE7-E34B-961C-34A40E345407}"/>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7144789" y="5792218"/>
              <a:ext cx="1999212" cy="208359"/>
            </a:xfrm>
            <a:prstGeom prst="rect">
              <a:avLst/>
            </a:prstGeom>
          </p:spPr>
        </p:pic>
      </p:grpSp>
      <p:sp>
        <p:nvSpPr>
          <p:cNvPr id="8" name="Text Placeholder 2">
            <a:extLst>
              <a:ext uri="{FF2B5EF4-FFF2-40B4-BE49-F238E27FC236}">
                <a16:creationId xmlns:a16="http://schemas.microsoft.com/office/drawing/2014/main" id="{115D3457-11EA-A84B-AEBC-67440FCCD922}"/>
              </a:ext>
            </a:extLst>
          </p:cNvPr>
          <p:cNvSpPr txBox="1">
            <a:spLocks/>
          </p:cNvSpPr>
          <p:nvPr/>
        </p:nvSpPr>
        <p:spPr>
          <a:xfrm>
            <a:off x="212776" y="48126"/>
            <a:ext cx="3314888" cy="2135617"/>
          </a:xfrm>
          <a:prstGeom prst="rect">
            <a:avLst/>
          </a:prstGeom>
        </p:spPr>
        <p:txBody>
          <a:bodyPr vert="horz" lIns="91440" tIns="45720" rIns="91440" bIns="45720" rtlCol="0" anchor="ctr" anchorCtr="0">
            <a:normAutofit/>
          </a:bodyPr>
          <a:lstStyle>
            <a:lvl1pPr marL="0" indent="0" algn="l" defTabSz="685800" rtl="0" eaLnBrk="1" latinLnBrk="0" hangingPunct="1">
              <a:lnSpc>
                <a:spcPts val="1650"/>
              </a:lnSpc>
              <a:spcBef>
                <a:spcPct val="20000"/>
              </a:spcBef>
              <a:spcAft>
                <a:spcPts val="450"/>
              </a:spcAft>
              <a:buFont typeface="Arial" panose="020B0604020202020204" pitchFamily="34" charset="0"/>
              <a:buNone/>
              <a:defRPr lang="en-US" sz="2400" b="1" kern="1200" spc="-30" baseline="0">
                <a:solidFill>
                  <a:schemeClr val="tx2"/>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a:lnSpc>
                <a:spcPct val="100000"/>
              </a:lnSpc>
            </a:pPr>
            <a:r>
              <a:rPr lang="en-GB" sz="4000"/>
              <a:t>A new policy</a:t>
            </a:r>
            <a:br>
              <a:rPr lang="en-GB" sz="4000"/>
            </a:br>
            <a:r>
              <a:rPr lang="en-GB" sz="4000"/>
              <a:t>framework</a:t>
            </a:r>
            <a:endParaRPr lang="en-GB" sz="4000" dirty="0"/>
          </a:p>
        </p:txBody>
      </p:sp>
    </p:spTree>
    <p:extLst>
      <p:ext uri="{BB962C8B-B14F-4D97-AF65-F5344CB8AC3E}">
        <p14:creationId xmlns:p14="http://schemas.microsoft.com/office/powerpoint/2010/main" val="38038663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22C02C4-5B36-EE46-ACB7-AE65E7C38DE5}"/>
              </a:ext>
            </a:extLst>
          </p:cNvPr>
          <p:cNvSpPr>
            <a:spLocks noGrp="1"/>
          </p:cNvSpPr>
          <p:nvPr>
            <p:ph type="body" sz="quarter" idx="14"/>
          </p:nvPr>
        </p:nvSpPr>
        <p:spPr>
          <a:xfrm>
            <a:off x="2253532" y="1103799"/>
            <a:ext cx="6720839" cy="4910180"/>
          </a:xfrm>
        </p:spPr>
        <p:txBody>
          <a:bodyPr>
            <a:normAutofit fontScale="70000" lnSpcReduction="20000"/>
          </a:bodyPr>
          <a:lstStyle/>
          <a:p>
            <a:pPr marL="457200" indent="-457200">
              <a:lnSpc>
                <a:spcPct val="130000"/>
              </a:lnSpc>
              <a:buFont typeface="Arial" panose="020B0604020202020204" pitchFamily="34" charset="0"/>
              <a:buChar char="•"/>
            </a:pPr>
            <a:r>
              <a:rPr lang="en-US" dirty="0"/>
              <a:t>Important policy actions are being taken around the world, but action to date has been insufficient</a:t>
            </a:r>
          </a:p>
          <a:p>
            <a:pPr marL="457200" indent="-457200">
              <a:lnSpc>
                <a:spcPct val="130000"/>
              </a:lnSpc>
              <a:buFont typeface="Arial" panose="020B0604020202020204" pitchFamily="34" charset="0"/>
              <a:buChar char="•"/>
            </a:pPr>
            <a:r>
              <a:rPr lang="en-US" dirty="0"/>
              <a:t>More concerted action is needed to achieve the global target of reducing premature deaths from NCDs, including cancer, by 25 per cent by 2025 and to achieve the related Sustainable Development Goals </a:t>
            </a:r>
          </a:p>
          <a:p>
            <a:pPr marL="457200" indent="-457200">
              <a:lnSpc>
                <a:spcPct val="130000"/>
              </a:lnSpc>
              <a:buFont typeface="Arial" panose="020B0604020202020204" pitchFamily="34" charset="0"/>
              <a:buChar char="•"/>
            </a:pPr>
            <a:r>
              <a:rPr lang="en-US" dirty="0"/>
              <a:t>Our evidence-based Cancer Prevention Recommendations can help inform policy action to benefit all</a:t>
            </a:r>
          </a:p>
          <a:p>
            <a:pPr marL="457200" lvl="0" indent="-457200">
              <a:lnSpc>
                <a:spcPct val="130000"/>
              </a:lnSpc>
              <a:buFont typeface="Arial" panose="020B0604020202020204" pitchFamily="34" charset="0"/>
              <a:buChar char="•"/>
            </a:pPr>
            <a:r>
              <a:rPr lang="en-US" dirty="0"/>
              <a:t>The new policy framework can be used by governments to identify policy actions to help create environments conducive to following the 2018 Cancer Prevention Recommendations</a:t>
            </a:r>
          </a:p>
        </p:txBody>
      </p:sp>
      <p:sp>
        <p:nvSpPr>
          <p:cNvPr id="4" name="Text Placeholder 3">
            <a:extLst>
              <a:ext uri="{FF2B5EF4-FFF2-40B4-BE49-F238E27FC236}">
                <a16:creationId xmlns:a16="http://schemas.microsoft.com/office/drawing/2014/main" id="{10D4B922-0D84-FD45-8DAF-1503B9343433}"/>
              </a:ext>
            </a:extLst>
          </p:cNvPr>
          <p:cNvSpPr>
            <a:spLocks noGrp="1"/>
          </p:cNvSpPr>
          <p:nvPr>
            <p:ph type="body" sz="quarter" idx="10"/>
          </p:nvPr>
        </p:nvSpPr>
        <p:spPr/>
        <p:txBody>
          <a:bodyPr/>
          <a:lstStyle/>
          <a:p>
            <a:r>
              <a:rPr lang="en-GB" dirty="0"/>
              <a:t>More action is urgently needed</a:t>
            </a:r>
            <a:endParaRPr lang="en-US" dirty="0"/>
          </a:p>
        </p:txBody>
      </p:sp>
      <p:pic>
        <p:nvPicPr>
          <p:cNvPr id="10" name="Picture 9">
            <a:extLst>
              <a:ext uri="{FF2B5EF4-FFF2-40B4-BE49-F238E27FC236}">
                <a16:creationId xmlns:a16="http://schemas.microsoft.com/office/drawing/2014/main" id="{38848605-3356-444E-AAEE-68A8561A87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572" y="1240734"/>
            <a:ext cx="2090960" cy="2006048"/>
          </a:xfrm>
          <a:prstGeom prst="rect">
            <a:avLst/>
          </a:prstGeom>
        </p:spPr>
      </p:pic>
    </p:spTree>
    <p:extLst>
      <p:ext uri="{BB962C8B-B14F-4D97-AF65-F5344CB8AC3E}">
        <p14:creationId xmlns:p14="http://schemas.microsoft.com/office/powerpoint/2010/main" val="13509125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61195F2-4A8E-4045-B45C-06BFF4178500}"/>
              </a:ext>
            </a:extLst>
          </p:cNvPr>
          <p:cNvSpPr>
            <a:spLocks noGrp="1"/>
          </p:cNvSpPr>
          <p:nvPr>
            <p:ph type="body" sz="quarter" idx="11"/>
          </p:nvPr>
        </p:nvSpPr>
        <p:spPr>
          <a:xfrm>
            <a:off x="384890" y="1170309"/>
            <a:ext cx="8380152" cy="4789394"/>
          </a:xfrm>
        </p:spPr>
        <p:txBody>
          <a:bodyPr/>
          <a:lstStyle/>
          <a:p>
            <a:r>
              <a:rPr lang="en-GB" sz="2600" b="0" dirty="0"/>
              <a:t>The TER Recommendations are similar to the </a:t>
            </a:r>
            <a:br>
              <a:rPr lang="en-GB" sz="2600" b="0" dirty="0"/>
            </a:br>
            <a:r>
              <a:rPr lang="en-GB" sz="2600" b="0" dirty="0"/>
              <a:t>2007 Report.</a:t>
            </a:r>
            <a:br>
              <a:rPr lang="en-GB" sz="2600" b="0" dirty="0"/>
            </a:br>
            <a:endParaRPr lang="en-GB" sz="2600" b="0" dirty="0"/>
          </a:p>
          <a:p>
            <a:r>
              <a:rPr lang="en-GB" sz="2600" b="0" dirty="0"/>
              <a:t>But, with an important </a:t>
            </a:r>
            <a:r>
              <a:rPr lang="en-GB" sz="2600" dirty="0">
                <a:solidFill>
                  <a:schemeClr val="tx2"/>
                </a:solidFill>
              </a:rPr>
              <a:t>shift in emphasis</a:t>
            </a:r>
            <a:r>
              <a:rPr lang="en-GB" sz="2600" b="0" dirty="0"/>
              <a:t>.</a:t>
            </a:r>
            <a:br>
              <a:rPr lang="en-GB" sz="2600" b="0" dirty="0"/>
            </a:br>
            <a:endParaRPr lang="en-GB" sz="2600" b="0" dirty="0"/>
          </a:p>
          <a:p>
            <a:r>
              <a:rPr lang="en-GB" sz="2600" b="0" dirty="0"/>
              <a:t>Increasingly unlikely that specific foods, nutrients or other food components are the most important factors.</a:t>
            </a:r>
            <a:br>
              <a:rPr lang="en-GB" sz="2600" b="0" dirty="0"/>
            </a:br>
            <a:endParaRPr lang="en-GB" sz="2600" b="0" dirty="0"/>
          </a:p>
          <a:p>
            <a:r>
              <a:rPr lang="en-GB" sz="2600" b="0" dirty="0"/>
              <a:t>Most benefit by viewing the Recommendations as a single </a:t>
            </a:r>
            <a:r>
              <a:rPr lang="en-GB" sz="2600" dirty="0">
                <a:solidFill>
                  <a:schemeClr val="tx2"/>
                </a:solidFill>
              </a:rPr>
              <a:t>overall package</a:t>
            </a:r>
            <a:r>
              <a:rPr lang="en-GB" sz="2600" b="0" dirty="0"/>
              <a:t>.</a:t>
            </a:r>
          </a:p>
          <a:p>
            <a:pPr>
              <a:lnSpc>
                <a:spcPts val="2300"/>
              </a:lnSpc>
            </a:pPr>
            <a:endParaRPr lang="en-GB" sz="1800" b="0" dirty="0"/>
          </a:p>
        </p:txBody>
      </p:sp>
      <p:sp>
        <p:nvSpPr>
          <p:cNvPr id="2" name="Text Placeholder 1">
            <a:extLst>
              <a:ext uri="{FF2B5EF4-FFF2-40B4-BE49-F238E27FC236}">
                <a16:creationId xmlns:a16="http://schemas.microsoft.com/office/drawing/2014/main" id="{99270476-9C4C-7C43-9212-C1EDA5CB7C24}"/>
              </a:ext>
            </a:extLst>
          </p:cNvPr>
          <p:cNvSpPr>
            <a:spLocks noGrp="1"/>
          </p:cNvSpPr>
          <p:nvPr>
            <p:ph type="body" sz="quarter" idx="10"/>
          </p:nvPr>
        </p:nvSpPr>
        <p:spPr>
          <a:xfrm>
            <a:off x="384889" y="300676"/>
            <a:ext cx="8347496" cy="575717"/>
          </a:xfrm>
        </p:spPr>
        <p:txBody>
          <a:bodyPr>
            <a:normAutofit/>
          </a:bodyPr>
          <a:lstStyle/>
          <a:p>
            <a:r>
              <a:rPr lang="en-US" sz="2900" dirty="0"/>
              <a:t>Changes since the 2007 Second Expert Report</a:t>
            </a:r>
          </a:p>
        </p:txBody>
      </p:sp>
      <p:sp>
        <p:nvSpPr>
          <p:cNvPr id="4" name="TextBox 3">
            <a:extLst>
              <a:ext uri="{FF2B5EF4-FFF2-40B4-BE49-F238E27FC236}">
                <a16:creationId xmlns:a16="http://schemas.microsoft.com/office/drawing/2014/main" id="{10273769-5C56-8A4F-8BEA-E197BF20BF3D}"/>
              </a:ext>
            </a:extLst>
          </p:cNvPr>
          <p:cNvSpPr txBox="1"/>
          <p:nvPr/>
        </p:nvSpPr>
        <p:spPr>
          <a:xfrm>
            <a:off x="3147958" y="6148507"/>
            <a:ext cx="3016036" cy="340072"/>
          </a:xfrm>
          <a:prstGeom prst="rect">
            <a:avLst/>
          </a:prstGeom>
        </p:spPr>
        <p:txBody>
          <a:bodyPr wrap="square" rtlCol="0">
            <a:noAutofit/>
          </a:bodyPr>
          <a:lstStyle/>
          <a:p>
            <a:pPr algn="ctr">
              <a:spcAft>
                <a:spcPts val="600"/>
              </a:spcAft>
            </a:pPr>
            <a:r>
              <a:rPr lang="en-US" sz="16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6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/about-the-report</a:t>
            </a:r>
          </a:p>
        </p:txBody>
      </p:sp>
    </p:spTree>
    <p:extLst>
      <p:ext uri="{BB962C8B-B14F-4D97-AF65-F5344CB8AC3E}">
        <p14:creationId xmlns:p14="http://schemas.microsoft.com/office/powerpoint/2010/main" val="35023791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5A5E45F-8020-C041-9A43-2576640EDFFF}"/>
              </a:ext>
            </a:extLst>
          </p:cNvPr>
          <p:cNvSpPr>
            <a:spLocks noGrp="1"/>
          </p:cNvSpPr>
          <p:nvPr>
            <p:ph type="body" sz="quarter" idx="10"/>
          </p:nvPr>
        </p:nvSpPr>
        <p:spPr/>
        <p:txBody>
          <a:bodyPr/>
          <a:lstStyle/>
          <a:p>
            <a:r>
              <a:rPr lang="en-US" dirty="0"/>
              <a:t>Future research directions</a:t>
            </a:r>
          </a:p>
        </p:txBody>
      </p:sp>
      <p:sp>
        <p:nvSpPr>
          <p:cNvPr id="6" name="TextBox 5">
            <a:extLst>
              <a:ext uri="{FF2B5EF4-FFF2-40B4-BE49-F238E27FC236}">
                <a16:creationId xmlns:a16="http://schemas.microsoft.com/office/drawing/2014/main" id="{3931C1AC-3FBE-8A49-9544-A4FF261292C5}"/>
              </a:ext>
            </a:extLst>
          </p:cNvPr>
          <p:cNvSpPr txBox="1"/>
          <p:nvPr/>
        </p:nvSpPr>
        <p:spPr>
          <a:xfrm>
            <a:off x="2739820" y="6148507"/>
            <a:ext cx="3698624" cy="308277"/>
          </a:xfrm>
          <a:prstGeom prst="rect">
            <a:avLst/>
          </a:prstGeom>
        </p:spPr>
        <p:txBody>
          <a:bodyPr wrap="square" rtlCol="0">
            <a:noAutofit/>
          </a:bodyPr>
          <a:lstStyle/>
          <a:p>
            <a:pPr algn="ctr">
              <a:spcAft>
                <a:spcPts val="600"/>
              </a:spcAft>
            </a:pPr>
            <a:r>
              <a:rPr lang="en-US" sz="1600"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sz="1600"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/future-research-directions</a:t>
            </a:r>
          </a:p>
        </p:txBody>
      </p:sp>
      <p:sp>
        <p:nvSpPr>
          <p:cNvPr id="7" name="Text Placeholder 1">
            <a:extLst>
              <a:ext uri="{FF2B5EF4-FFF2-40B4-BE49-F238E27FC236}">
                <a16:creationId xmlns:a16="http://schemas.microsoft.com/office/drawing/2014/main" id="{96F1DD4E-B942-634B-9720-68982E7FC2EB}"/>
              </a:ext>
            </a:extLst>
          </p:cNvPr>
          <p:cNvSpPr>
            <a:spLocks noGrp="1"/>
          </p:cNvSpPr>
          <p:nvPr>
            <p:ph type="body" sz="quarter" idx="11"/>
          </p:nvPr>
        </p:nvSpPr>
        <p:spPr>
          <a:xfrm>
            <a:off x="401219" y="1174103"/>
            <a:ext cx="8261090" cy="4698755"/>
          </a:xfrm>
        </p:spPr>
        <p:txBody>
          <a:bodyPr/>
          <a:lstStyle/>
          <a:p>
            <a:r>
              <a:rPr lang="en-US" sz="2400" dirty="0">
                <a:solidFill>
                  <a:schemeClr val="tx2"/>
                </a:solidFill>
              </a:rPr>
              <a:t>Biological mechanisms </a:t>
            </a:r>
            <a:r>
              <a:rPr lang="en-US" sz="2400" b="0" dirty="0"/>
              <a:t>by which diet, nutrition and physical activity affect cancer processes</a:t>
            </a:r>
          </a:p>
          <a:p>
            <a:r>
              <a:rPr lang="en-US" sz="2400" b="0" dirty="0"/>
              <a:t>The impact of diet, nutrition and physical activity throughout the </a:t>
            </a:r>
            <a:r>
              <a:rPr lang="en-US" sz="2400" dirty="0">
                <a:solidFill>
                  <a:schemeClr val="tx2"/>
                </a:solidFill>
              </a:rPr>
              <a:t>life course </a:t>
            </a:r>
            <a:r>
              <a:rPr lang="en-US" sz="2400" b="0" dirty="0"/>
              <a:t>on cancer risk </a:t>
            </a:r>
          </a:p>
          <a:p>
            <a:r>
              <a:rPr lang="en-US" sz="2400" b="0" dirty="0"/>
              <a:t>Better </a:t>
            </a:r>
            <a:r>
              <a:rPr lang="en-US" sz="2400" b="0" dirty="0" err="1"/>
              <a:t>characterisation</a:t>
            </a:r>
            <a:r>
              <a:rPr lang="en-US" sz="2400" b="0" dirty="0"/>
              <a:t> of diet, nutrition, body composition and physical activity </a:t>
            </a:r>
            <a:r>
              <a:rPr lang="en-US" sz="2400" dirty="0">
                <a:solidFill>
                  <a:schemeClr val="tx2"/>
                </a:solidFill>
              </a:rPr>
              <a:t>exposures</a:t>
            </a:r>
            <a:r>
              <a:rPr lang="en-US" sz="2400" b="0" dirty="0"/>
              <a:t> </a:t>
            </a:r>
            <a:r>
              <a:rPr lang="en-US" sz="2400" dirty="0"/>
              <a:t> </a:t>
            </a:r>
          </a:p>
          <a:p>
            <a:r>
              <a:rPr lang="en-US" sz="2400" b="0" dirty="0"/>
              <a:t>Better </a:t>
            </a:r>
            <a:r>
              <a:rPr lang="en-US" sz="2400" b="0" dirty="0" err="1"/>
              <a:t>characterisation</a:t>
            </a:r>
            <a:r>
              <a:rPr lang="en-US" sz="2400" b="0" dirty="0"/>
              <a:t> of cancer-related </a:t>
            </a:r>
            <a:r>
              <a:rPr lang="en-US" sz="2400" dirty="0">
                <a:solidFill>
                  <a:schemeClr val="tx2"/>
                </a:solidFill>
              </a:rPr>
              <a:t>outcomes</a:t>
            </a:r>
            <a:r>
              <a:rPr lang="en-US" sz="2400" dirty="0"/>
              <a:t> </a:t>
            </a:r>
          </a:p>
          <a:p>
            <a:r>
              <a:rPr lang="en-US" sz="2400" b="0" dirty="0"/>
              <a:t>Stronger evidence for the impact of diet, nutrition and physical activity on outcomes in </a:t>
            </a:r>
            <a:r>
              <a:rPr lang="en-US" sz="2400" dirty="0">
                <a:solidFill>
                  <a:schemeClr val="tx2"/>
                </a:solidFill>
              </a:rPr>
              <a:t>cancer survivors </a:t>
            </a:r>
          </a:p>
          <a:p>
            <a:r>
              <a:rPr lang="en-US" sz="2400" dirty="0">
                <a:solidFill>
                  <a:schemeClr val="tx2"/>
                </a:solidFill>
              </a:rPr>
              <a:t>Globally representative </a:t>
            </a:r>
            <a:r>
              <a:rPr lang="en-US" sz="2400" b="0" dirty="0"/>
              <a:t>research on specific exposures and cancer </a:t>
            </a:r>
          </a:p>
          <a:p>
            <a:endParaRPr lang="en-US" dirty="0"/>
          </a:p>
        </p:txBody>
      </p:sp>
    </p:spTree>
    <p:extLst>
      <p:ext uri="{BB962C8B-B14F-4D97-AF65-F5344CB8AC3E}">
        <p14:creationId xmlns:p14="http://schemas.microsoft.com/office/powerpoint/2010/main" val="10728090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DB9ED-825A-0E45-898A-0471E93C2E2D}"/>
              </a:ext>
            </a:extLst>
          </p:cNvPr>
          <p:cNvSpPr>
            <a:spLocks noGrp="1"/>
          </p:cNvSpPr>
          <p:nvPr>
            <p:ph type="body" sz="quarter" idx="11"/>
          </p:nvPr>
        </p:nvSpPr>
        <p:spPr>
          <a:xfrm>
            <a:off x="390962" y="1096411"/>
            <a:ext cx="8353177" cy="4515301"/>
          </a:xfrm>
        </p:spPr>
        <p:txBody>
          <a:bodyPr/>
          <a:lstStyle/>
          <a:p>
            <a:r>
              <a:rPr lang="en-US" sz="2400" b="0" dirty="0"/>
              <a:t>Provides a </a:t>
            </a:r>
            <a:r>
              <a:rPr lang="en-US" sz="2400" dirty="0">
                <a:solidFill>
                  <a:schemeClr val="tx2"/>
                </a:solidFill>
              </a:rPr>
              <a:t>comprehensive analysis </a:t>
            </a:r>
            <a:r>
              <a:rPr lang="en-US" sz="2400" b="0" dirty="0"/>
              <a:t>of the current state of the evidence on preventing and surviving cancer.</a:t>
            </a:r>
            <a:br>
              <a:rPr lang="en-US" sz="2400" b="0" dirty="0"/>
            </a:br>
            <a:endParaRPr lang="en-US" sz="2400" b="0" dirty="0"/>
          </a:p>
          <a:p>
            <a:r>
              <a:rPr lang="en-US" sz="2400" b="0" dirty="0"/>
              <a:t>Offers a robust basis for </a:t>
            </a:r>
            <a:r>
              <a:rPr lang="en-US" sz="2400" dirty="0">
                <a:solidFill>
                  <a:schemeClr val="tx2"/>
                </a:solidFill>
              </a:rPr>
              <a:t>cancer prevention </a:t>
            </a:r>
            <a:r>
              <a:rPr lang="en-US" sz="2400" b="0" dirty="0"/>
              <a:t>and </a:t>
            </a:r>
            <a:r>
              <a:rPr lang="en-US" sz="2400" b="0" dirty="0" err="1"/>
              <a:t>optimising</a:t>
            </a:r>
            <a:r>
              <a:rPr lang="en-US" sz="2400" b="0" dirty="0"/>
              <a:t> quality of life in </a:t>
            </a:r>
            <a:r>
              <a:rPr lang="en-US" sz="2400" dirty="0">
                <a:solidFill>
                  <a:schemeClr val="tx2"/>
                </a:solidFill>
              </a:rPr>
              <a:t>cancer survivors</a:t>
            </a:r>
            <a:br>
              <a:rPr lang="en-US" sz="2400" b="0" dirty="0"/>
            </a:br>
            <a:endParaRPr lang="en-US" sz="2400" b="0" dirty="0"/>
          </a:p>
          <a:p>
            <a:r>
              <a:rPr lang="en-US" sz="2400" b="0" dirty="0"/>
              <a:t>Provides an evidence-based package of </a:t>
            </a:r>
            <a:r>
              <a:rPr lang="en-US" sz="2400" dirty="0">
                <a:solidFill>
                  <a:schemeClr val="tx2"/>
                </a:solidFill>
              </a:rPr>
              <a:t>Cancer Prevention Recommendations</a:t>
            </a:r>
            <a:br>
              <a:rPr lang="en-US" sz="2400" b="0" dirty="0"/>
            </a:br>
            <a:endParaRPr lang="en-US" sz="2400" b="0" dirty="0"/>
          </a:p>
          <a:p>
            <a:r>
              <a:rPr lang="en-US" sz="2400" b="0" dirty="0"/>
              <a:t>Offers </a:t>
            </a:r>
            <a:r>
              <a:rPr lang="en-US" sz="2400" dirty="0">
                <a:solidFill>
                  <a:schemeClr val="tx2"/>
                </a:solidFill>
              </a:rPr>
              <a:t>research directions </a:t>
            </a:r>
            <a:r>
              <a:rPr lang="en-US" sz="2400" b="0" dirty="0"/>
              <a:t>for future studies </a:t>
            </a:r>
            <a:br>
              <a:rPr lang="en-US" sz="2400" b="0" dirty="0"/>
            </a:br>
            <a:r>
              <a:rPr lang="en-US" sz="2400" b="0" dirty="0"/>
              <a:t>and </a:t>
            </a:r>
            <a:r>
              <a:rPr lang="en-US" sz="2400" dirty="0">
                <a:solidFill>
                  <a:schemeClr val="tx2"/>
                </a:solidFill>
              </a:rPr>
              <a:t>new policy perspectives</a:t>
            </a:r>
          </a:p>
          <a:p>
            <a:endParaRPr lang="en-US" dirty="0"/>
          </a:p>
        </p:txBody>
      </p:sp>
      <p:sp>
        <p:nvSpPr>
          <p:cNvPr id="4" name="Text Placeholder 3">
            <a:extLst>
              <a:ext uri="{FF2B5EF4-FFF2-40B4-BE49-F238E27FC236}">
                <a16:creationId xmlns:a16="http://schemas.microsoft.com/office/drawing/2014/main" id="{FA4DC79B-D506-0443-AA0D-3966227E2A57}"/>
              </a:ext>
            </a:extLst>
          </p:cNvPr>
          <p:cNvSpPr>
            <a:spLocks noGrp="1"/>
          </p:cNvSpPr>
          <p:nvPr>
            <p:ph type="body" sz="quarter" idx="10"/>
          </p:nvPr>
        </p:nvSpPr>
        <p:spPr>
          <a:xfrm>
            <a:off x="401217" y="429062"/>
            <a:ext cx="8347496" cy="575717"/>
          </a:xfrm>
        </p:spPr>
        <p:txBody>
          <a:bodyPr/>
          <a:lstStyle/>
          <a:p>
            <a:r>
              <a:rPr lang="en-US" dirty="0"/>
              <a:t>Summary – The Third Expert Report</a:t>
            </a:r>
          </a:p>
        </p:txBody>
      </p:sp>
      <p:pic>
        <p:nvPicPr>
          <p:cNvPr id="6" name="Picture 5">
            <a:extLst>
              <a:ext uri="{FF2B5EF4-FFF2-40B4-BE49-F238E27FC236}">
                <a16:creationId xmlns:a16="http://schemas.microsoft.com/office/drawing/2014/main" id="{97EF5C6C-26D3-8C4F-8638-3A11105A9CBC}"/>
              </a:ext>
            </a:extLst>
          </p:cNvPr>
          <p:cNvPicPr>
            <a:picLocks noChangeAspect="1"/>
          </p:cNvPicPr>
          <p:nvPr/>
        </p:nvPicPr>
        <p:blipFill>
          <a:blip r:embed="rId3"/>
          <a:stretch>
            <a:fillRect/>
          </a:stretch>
        </p:blipFill>
        <p:spPr>
          <a:xfrm>
            <a:off x="7400259" y="4190117"/>
            <a:ext cx="1743741" cy="1743741"/>
          </a:xfrm>
          <a:prstGeom prst="rect">
            <a:avLst/>
          </a:prstGeom>
        </p:spPr>
      </p:pic>
      <p:sp>
        <p:nvSpPr>
          <p:cNvPr id="7" name="TextBox 6">
            <a:extLst>
              <a:ext uri="{FF2B5EF4-FFF2-40B4-BE49-F238E27FC236}">
                <a16:creationId xmlns:a16="http://schemas.microsoft.com/office/drawing/2014/main" id="{BF1A0421-EFFB-7147-B715-E37357086AEF}"/>
              </a:ext>
            </a:extLst>
          </p:cNvPr>
          <p:cNvSpPr txBox="1"/>
          <p:nvPr/>
        </p:nvSpPr>
        <p:spPr>
          <a:xfrm>
            <a:off x="2927962" y="6121259"/>
            <a:ext cx="3288324" cy="415339"/>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/summary-report</a:t>
            </a:r>
          </a:p>
        </p:txBody>
      </p:sp>
    </p:spTree>
    <p:extLst>
      <p:ext uri="{BB962C8B-B14F-4D97-AF65-F5344CB8AC3E}">
        <p14:creationId xmlns:p14="http://schemas.microsoft.com/office/powerpoint/2010/main" val="2558701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A1C053-4D84-DA4A-9168-ECE263AEBA0C}"/>
              </a:ext>
            </a:extLst>
          </p:cNvPr>
          <p:cNvSpPr>
            <a:spLocks noGrp="1"/>
          </p:cNvSpPr>
          <p:nvPr>
            <p:ph type="body" sz="quarter" idx="10"/>
          </p:nvPr>
        </p:nvSpPr>
        <p:spPr>
          <a:xfrm>
            <a:off x="395536" y="435139"/>
            <a:ext cx="8347496" cy="575717"/>
          </a:xfrm>
        </p:spPr>
        <p:txBody>
          <a:bodyPr>
            <a:normAutofit/>
          </a:bodyPr>
          <a:lstStyle/>
          <a:p>
            <a:r>
              <a:rPr lang="en-US" sz="3600" dirty="0"/>
              <a:t>How you can help</a:t>
            </a:r>
          </a:p>
        </p:txBody>
      </p:sp>
      <p:sp>
        <p:nvSpPr>
          <p:cNvPr id="5" name="Text Placeholder 1">
            <a:extLst>
              <a:ext uri="{FF2B5EF4-FFF2-40B4-BE49-F238E27FC236}">
                <a16:creationId xmlns:a16="http://schemas.microsoft.com/office/drawing/2014/main" id="{697A6480-5374-B24D-888D-EF7B7BBC00A7}"/>
              </a:ext>
            </a:extLst>
          </p:cNvPr>
          <p:cNvSpPr>
            <a:spLocks noGrp="1"/>
          </p:cNvSpPr>
          <p:nvPr>
            <p:ph type="body" sz="quarter" idx="11"/>
          </p:nvPr>
        </p:nvSpPr>
        <p:spPr>
          <a:xfrm>
            <a:off x="652252" y="1696754"/>
            <a:ext cx="7834064" cy="3018305"/>
          </a:xfrm>
          <a:ln/>
        </p:spPr>
        <p:style>
          <a:lnRef idx="2">
            <a:schemeClr val="accent1"/>
          </a:lnRef>
          <a:fillRef idx="1">
            <a:schemeClr val="lt1"/>
          </a:fillRef>
          <a:effectRef idx="0">
            <a:schemeClr val="accent1"/>
          </a:effectRef>
          <a:fontRef idx="minor">
            <a:schemeClr val="dk1"/>
          </a:fontRef>
        </p:style>
        <p:txBody>
          <a:bodyPr/>
          <a:lstStyle/>
          <a:p>
            <a:pPr marL="0" indent="0" algn="ctr">
              <a:buNone/>
            </a:pPr>
            <a:r>
              <a:rPr lang="en-US" sz="2800" dirty="0">
                <a:solidFill>
                  <a:schemeClr val="tx2"/>
                </a:solidFill>
              </a:rPr>
              <a:t>Share our work with your networks</a:t>
            </a:r>
            <a:br>
              <a:rPr lang="en-US" sz="2800" dirty="0">
                <a:solidFill>
                  <a:schemeClr val="tx2"/>
                </a:solidFill>
              </a:rPr>
            </a:br>
            <a:endParaRPr lang="en-US" sz="2800" dirty="0">
              <a:solidFill>
                <a:schemeClr val="tx2"/>
              </a:solidFill>
            </a:endParaRPr>
          </a:p>
          <a:p>
            <a:pPr marL="0" indent="0" algn="ctr">
              <a:buNone/>
            </a:pPr>
            <a:r>
              <a:rPr lang="en-US" sz="2800" dirty="0">
                <a:solidFill>
                  <a:schemeClr val="tx2"/>
                </a:solidFill>
              </a:rPr>
              <a:t>Work with us to fill the research gaps</a:t>
            </a:r>
            <a:br>
              <a:rPr lang="en-US" sz="2800" dirty="0">
                <a:solidFill>
                  <a:schemeClr val="tx2"/>
                </a:solidFill>
              </a:rPr>
            </a:br>
            <a:endParaRPr lang="en-US" sz="2800" dirty="0">
              <a:solidFill>
                <a:schemeClr val="tx2"/>
              </a:solidFill>
            </a:endParaRPr>
          </a:p>
          <a:p>
            <a:pPr marL="0" indent="0" algn="ctr">
              <a:buNone/>
            </a:pPr>
            <a:r>
              <a:rPr lang="en-US" sz="2800" dirty="0">
                <a:solidFill>
                  <a:schemeClr val="tx2"/>
                </a:solidFill>
              </a:rPr>
              <a:t>Jo</a:t>
            </a:r>
            <a:r>
              <a:rPr lang="en-GB" sz="2800" dirty="0">
                <a:solidFill>
                  <a:schemeClr val="tx2"/>
                </a:solidFill>
              </a:rPr>
              <a:t>in our call to governments to prioritise cancer prevention through policy action</a:t>
            </a:r>
            <a:endParaRPr lang="en-US" sz="2800" dirty="0">
              <a:solidFill>
                <a:schemeClr val="tx2"/>
              </a:solidFill>
            </a:endParaRPr>
          </a:p>
          <a:p>
            <a:endParaRPr lang="en-US" dirty="0">
              <a:solidFill>
                <a:srgbClr val="FFA02F"/>
              </a:solidFill>
            </a:endParaRPr>
          </a:p>
        </p:txBody>
      </p:sp>
    </p:spTree>
    <p:extLst>
      <p:ext uri="{BB962C8B-B14F-4D97-AF65-F5344CB8AC3E}">
        <p14:creationId xmlns:p14="http://schemas.microsoft.com/office/powerpoint/2010/main" val="15943077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ADD8AA9-3EFC-9A4F-8EC1-282C015E17D6}"/>
              </a:ext>
            </a:extLst>
          </p:cNvPr>
          <p:cNvSpPr txBox="1"/>
          <p:nvPr/>
        </p:nvSpPr>
        <p:spPr>
          <a:xfrm>
            <a:off x="3396343" y="4254759"/>
            <a:ext cx="914400" cy="914400"/>
          </a:xfrm>
          <a:prstGeom prst="rect">
            <a:avLst/>
          </a:prstGeom>
        </p:spPr>
        <p:txBody>
          <a:bodyPr wrap="none" rtlCol="0">
            <a:noAutofit/>
          </a:bodyPr>
          <a:lstStyle/>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5" name="TextBox 4">
            <a:extLst>
              <a:ext uri="{FF2B5EF4-FFF2-40B4-BE49-F238E27FC236}">
                <a16:creationId xmlns:a16="http://schemas.microsoft.com/office/drawing/2014/main" id="{3FEB98A1-41AE-DF44-A894-6DA984BDEDAF}"/>
              </a:ext>
            </a:extLst>
          </p:cNvPr>
          <p:cNvSpPr txBox="1"/>
          <p:nvPr/>
        </p:nvSpPr>
        <p:spPr>
          <a:xfrm>
            <a:off x="466530" y="1395878"/>
            <a:ext cx="6130202" cy="2062064"/>
          </a:xfrm>
          <a:prstGeom prst="rect">
            <a:avLst/>
          </a:prstGeom>
          <a:noFill/>
          <a:ln w="28575">
            <a:noFill/>
          </a:ln>
        </p:spPr>
        <p:style>
          <a:lnRef idx="2">
            <a:schemeClr val="accent1"/>
          </a:lnRef>
          <a:fillRef idx="1">
            <a:schemeClr val="lt1"/>
          </a:fillRef>
          <a:effectRef idx="0">
            <a:schemeClr val="accent1"/>
          </a:effectRef>
          <a:fontRef idx="minor">
            <a:schemeClr val="dk1"/>
          </a:fontRef>
        </p:style>
        <p:txBody>
          <a:bodyPr wrap="square" rtlCol="0">
            <a:noAutofit/>
          </a:bodyPr>
          <a:lstStyle/>
          <a:p>
            <a:pPr>
              <a:spcAft>
                <a:spcPts val="600"/>
              </a:spcAft>
            </a:pPr>
            <a:r>
              <a:rPr lang="en-US" sz="2200" b="1" dirty="0">
                <a:solidFill>
                  <a:srgbClr val="464646"/>
                </a:solidFill>
              </a:rPr>
              <a:t>For information on the Third Expert Report:</a:t>
            </a:r>
            <a:br>
              <a:rPr lang="en-US" sz="2200" dirty="0">
                <a:solidFill>
                  <a:srgbClr val="464646"/>
                </a:solidFill>
              </a:rPr>
            </a:br>
            <a:r>
              <a:rPr lang="en-US" sz="2200" b="1" dirty="0">
                <a:solidFill>
                  <a:srgbClr val="464646"/>
                </a:solidFill>
                <a:hlinkClick r:id="rId3"/>
              </a:rPr>
              <a:t>dietandcancerreport.org</a:t>
            </a:r>
            <a:endParaRPr lang="en-US" sz="2200" b="1" dirty="0">
              <a:solidFill>
                <a:srgbClr val="464646"/>
              </a:solidFill>
            </a:endParaRPr>
          </a:p>
          <a:p>
            <a:pPr>
              <a:spcAft>
                <a:spcPts val="600"/>
              </a:spcAft>
            </a:pPr>
            <a:endParaRPr lang="en-US" sz="2200" dirty="0">
              <a:solidFill>
                <a:srgbClr val="464646"/>
              </a:solidFill>
            </a:endParaRPr>
          </a:p>
          <a:p>
            <a:pPr>
              <a:spcAft>
                <a:spcPts val="600"/>
              </a:spcAft>
            </a:pPr>
            <a:r>
              <a:rPr lang="en-US" sz="2200" b="1" dirty="0">
                <a:solidFill>
                  <a:srgbClr val="464646"/>
                </a:solidFill>
              </a:rPr>
              <a:t>For more information on our Policy work: </a:t>
            </a:r>
            <a:r>
              <a:rPr lang="en-US" sz="2200" b="1" dirty="0">
                <a:solidFill>
                  <a:srgbClr val="464646"/>
                </a:solidFill>
                <a:hlinkClick r:id="rId4"/>
              </a:rPr>
              <a:t>wcrf.org/int/policy/our-policy-work</a:t>
            </a:r>
            <a:endParaRPr lang="en-US" sz="2200" b="1" dirty="0">
              <a:solidFill>
                <a:srgbClr val="464646"/>
              </a:solidFill>
            </a:endParaRPr>
          </a:p>
          <a:p>
            <a:pPr>
              <a:spcAft>
                <a:spcPts val="600"/>
              </a:spcAft>
            </a:pPr>
            <a:endParaRPr lang="en-US" sz="2200" dirty="0">
              <a:solidFill>
                <a:srgbClr val="464646"/>
              </a:solidFill>
            </a:endParaRPr>
          </a:p>
          <a:p>
            <a:pPr>
              <a:spcAft>
                <a:spcPts val="600"/>
              </a:spcAft>
            </a:pPr>
            <a:r>
              <a:rPr lang="en-US" sz="2200" dirty="0">
                <a:solidFill>
                  <a:srgbClr val="464646"/>
                </a:solidFill>
              </a:rPr>
              <a:t> </a:t>
            </a:r>
          </a:p>
          <a:p>
            <a:pPr>
              <a:spcAft>
                <a:spcPts val="600"/>
              </a:spcAft>
            </a:pPr>
            <a:endParaRPr lang="en-US" sz="2200" dirty="0">
              <a:solidFill>
                <a:srgbClr val="464646"/>
              </a:solidFill>
            </a:endParaRPr>
          </a:p>
          <a:p>
            <a:pPr>
              <a:spcAft>
                <a:spcPts val="600"/>
              </a:spcAft>
            </a:pPr>
            <a:endParaRPr lang="en-US" sz="2200" dirty="0">
              <a:solidFill>
                <a:srgbClr val="464646"/>
              </a:solidFill>
            </a:endParaRPr>
          </a:p>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6" name="TextBox 5">
            <a:extLst>
              <a:ext uri="{FF2B5EF4-FFF2-40B4-BE49-F238E27FC236}">
                <a16:creationId xmlns:a16="http://schemas.microsoft.com/office/drawing/2014/main" id="{D23A89A4-AC72-FF4F-99C1-B2C057C6126F}"/>
              </a:ext>
            </a:extLst>
          </p:cNvPr>
          <p:cNvSpPr txBox="1"/>
          <p:nvPr/>
        </p:nvSpPr>
        <p:spPr>
          <a:xfrm>
            <a:off x="466530" y="3881535"/>
            <a:ext cx="3862874" cy="643814"/>
          </a:xfrm>
          <a:prstGeom prst="rect">
            <a:avLst/>
          </a:prstGeom>
        </p:spPr>
        <p:txBody>
          <a:bodyPr wrap="square" rtlCol="0">
            <a:noAutofit/>
          </a:bodyPr>
          <a:lstStyle/>
          <a:p>
            <a:pPr>
              <a:spcAft>
                <a:spcPts val="600"/>
              </a:spcAft>
            </a:pPr>
            <a:r>
              <a:rPr lang="en-US" sz="1600" b="1" dirty="0">
                <a:solidFill>
                  <a:srgbClr val="464646"/>
                </a:solidFill>
              </a:rPr>
              <a:t>Contact us: </a:t>
            </a:r>
            <a:br>
              <a:rPr lang="en-US" sz="1500" b="1" dirty="0">
                <a:solidFill>
                  <a:srgbClr val="464646"/>
                </a:solidFill>
              </a:rPr>
            </a:br>
            <a:r>
              <a:rPr lang="en-US" sz="1500" b="1" dirty="0" err="1">
                <a:solidFill>
                  <a:schemeClr val="tx2"/>
                </a:solidFill>
              </a:rPr>
              <a:t>ri@wcrf.org</a:t>
            </a:r>
            <a:endParaRPr lang="en-US" sz="1500" b="1" dirty="0">
              <a:solidFill>
                <a:schemeClr val="tx2"/>
              </a:solidFill>
            </a:endParaRPr>
          </a:p>
          <a:p>
            <a:pPr>
              <a:spcAft>
                <a:spcPts val="600"/>
              </a:spcAft>
            </a:pPr>
            <a:endParaRPr lang="en-US"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747727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D36D009-739A-374A-B6EB-E681FCE0AA34}"/>
              </a:ext>
            </a:extLst>
          </p:cNvPr>
          <p:cNvSpPr>
            <a:spLocks noGrp="1"/>
          </p:cNvSpPr>
          <p:nvPr>
            <p:ph type="body" sz="quarter" idx="10"/>
          </p:nvPr>
        </p:nvSpPr>
        <p:spPr/>
        <p:txBody>
          <a:bodyPr/>
          <a:lstStyle/>
          <a:p>
            <a:r>
              <a:rPr lang="en-US" dirty="0"/>
              <a:t>The World Cancer Research Fund Network</a:t>
            </a:r>
          </a:p>
        </p:txBody>
      </p:sp>
      <p:sp>
        <p:nvSpPr>
          <p:cNvPr id="4" name="TextBox 3">
            <a:extLst>
              <a:ext uri="{FF2B5EF4-FFF2-40B4-BE49-F238E27FC236}">
                <a16:creationId xmlns:a16="http://schemas.microsoft.com/office/drawing/2014/main" id="{C8B8A334-7077-2545-A5FB-FA4BECAB2A79}"/>
              </a:ext>
            </a:extLst>
          </p:cNvPr>
          <p:cNvSpPr txBox="1"/>
          <p:nvPr/>
        </p:nvSpPr>
        <p:spPr>
          <a:xfrm>
            <a:off x="3301553" y="6142229"/>
            <a:ext cx="2546825" cy="415339"/>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endPar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endParaRPr>
          </a:p>
        </p:txBody>
      </p:sp>
      <p:sp>
        <p:nvSpPr>
          <p:cNvPr id="7" name="Text Placeholder 4">
            <a:extLst>
              <a:ext uri="{FF2B5EF4-FFF2-40B4-BE49-F238E27FC236}">
                <a16:creationId xmlns:a16="http://schemas.microsoft.com/office/drawing/2014/main" id="{FA4C2F99-46FF-714C-89C5-E4988359DD08}"/>
              </a:ext>
            </a:extLst>
          </p:cNvPr>
          <p:cNvSpPr txBox="1">
            <a:spLocks/>
          </p:cNvSpPr>
          <p:nvPr/>
        </p:nvSpPr>
        <p:spPr>
          <a:xfrm>
            <a:off x="401218" y="978810"/>
            <a:ext cx="8347075" cy="4947348"/>
          </a:xfrm>
          <a:prstGeom prst="rect">
            <a:avLst/>
          </a:prstGeom>
        </p:spPr>
        <p:txBody>
          <a:bodyPr vert="horz" lIns="91440" tIns="45720" rIns="91440" bIns="45720" rtlCol="0">
            <a:normAutofit fontScale="85000" lnSpcReduction="10000"/>
          </a:bodyPr>
          <a:lstStyle>
            <a:lvl1pPr marL="0" marR="0" indent="0" algn="just" defTabSz="685800" rtl="0" eaLnBrk="1" fontAlgn="auto" latinLnBrk="0" hangingPunct="1">
              <a:lnSpc>
                <a:spcPct val="100000"/>
              </a:lnSpc>
              <a:spcBef>
                <a:spcPct val="20000"/>
              </a:spcBef>
              <a:spcAft>
                <a:spcPts val="450"/>
              </a:spcAft>
              <a:buClrTx/>
              <a:buSzTx/>
              <a:buFont typeface="Arial" panose="020B0604020202020204" pitchFamily="34" charset="0"/>
              <a:buNone/>
              <a:tabLst/>
              <a:defRPr lang="en-US" sz="2800" kern="1200" baseline="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2200"/>
              </a:lnSpc>
              <a:spcBef>
                <a:spcPct val="20000"/>
              </a:spcBef>
              <a:spcAft>
                <a:spcPts val="450"/>
              </a:spcAft>
              <a:buFont typeface="Arial" panose="020B0604020202020204" pitchFamily="34" charset="0"/>
              <a:buNone/>
              <a:defRPr lang="en-US" sz="1800" kern="120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2200"/>
              </a:lnSpc>
              <a:spcBef>
                <a:spcPct val="20000"/>
              </a:spcBef>
              <a:spcAft>
                <a:spcPts val="450"/>
              </a:spcAft>
              <a:buFont typeface="Arial" panose="020B0604020202020204" pitchFamily="34" charset="0"/>
              <a:buNone/>
              <a:defRPr lang="en-US" sz="1800" kern="120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2200"/>
              </a:lnSpc>
              <a:spcBef>
                <a:spcPct val="20000"/>
              </a:spcBef>
              <a:spcAft>
                <a:spcPts val="450"/>
              </a:spcAft>
              <a:buFont typeface="Arial" panose="020B0604020202020204" pitchFamily="34" charset="0"/>
              <a:buNone/>
              <a:defRPr lang="en-US" sz="1800" kern="120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2200"/>
              </a:lnSpc>
              <a:spcBef>
                <a:spcPct val="20000"/>
              </a:spcBef>
              <a:spcAft>
                <a:spcPts val="450"/>
              </a:spcAft>
              <a:buFont typeface="Arial" panose="020B0604020202020204" pitchFamily="34" charset="0"/>
              <a:buNone/>
              <a:defRPr lang="en-GB" sz="1800" kern="120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algn="l">
              <a:lnSpc>
                <a:spcPct val="120000"/>
              </a:lnSpc>
            </a:pPr>
            <a:r>
              <a:rPr lang="en-US" sz="2400" b="1" dirty="0">
                <a:solidFill>
                  <a:schemeClr val="tx2"/>
                </a:solidFill>
              </a:rPr>
              <a:t>Our Vision</a:t>
            </a:r>
            <a:br>
              <a:rPr lang="en-US" sz="2000" dirty="0"/>
            </a:br>
            <a:r>
              <a:rPr lang="en-US" sz="2000" dirty="0"/>
              <a:t>We want to live in a world where no one develops a preventable cancer.</a:t>
            </a:r>
          </a:p>
          <a:p>
            <a:pPr algn="l">
              <a:lnSpc>
                <a:spcPct val="120000"/>
              </a:lnSpc>
            </a:pPr>
            <a:br>
              <a:rPr lang="en-US" sz="2000" b="1" dirty="0"/>
            </a:br>
            <a:r>
              <a:rPr lang="en-US" sz="2400" b="1" dirty="0">
                <a:solidFill>
                  <a:schemeClr val="tx2"/>
                </a:solidFill>
              </a:rPr>
              <a:t>What we do</a:t>
            </a:r>
            <a:br>
              <a:rPr lang="en-US" sz="2000" dirty="0"/>
            </a:br>
            <a:r>
              <a:rPr lang="en-US" sz="2000" dirty="0"/>
              <a:t>We investigate the causes of cancer and help people to understand what they can </a:t>
            </a:r>
            <a:br>
              <a:rPr lang="en-US" sz="2000" dirty="0"/>
            </a:br>
            <a:r>
              <a:rPr lang="en-US" sz="2000" dirty="0"/>
              <a:t>do to prevent it.</a:t>
            </a:r>
            <a:br>
              <a:rPr lang="en-US" sz="2000" dirty="0"/>
            </a:br>
            <a:endParaRPr lang="en-US" sz="2000" dirty="0"/>
          </a:p>
          <a:p>
            <a:pPr algn="l">
              <a:lnSpc>
                <a:spcPct val="120000"/>
              </a:lnSpc>
            </a:pPr>
            <a:r>
              <a:rPr lang="en-US" sz="2400" b="1" dirty="0">
                <a:solidFill>
                  <a:schemeClr val="tx2"/>
                </a:solidFill>
              </a:rPr>
              <a:t>How we do this</a:t>
            </a:r>
          </a:p>
          <a:p>
            <a:pPr marL="342900" indent="-342900" algn="l">
              <a:lnSpc>
                <a:spcPct val="120000"/>
              </a:lnSpc>
              <a:buFont typeface="Arial" panose="020B0604020202020204" pitchFamily="34" charset="0"/>
              <a:buChar char="•"/>
            </a:pPr>
            <a:r>
              <a:rPr lang="en-US" sz="2000" dirty="0"/>
              <a:t>Fund scientific research into the links between cancer and lifestyle</a:t>
            </a:r>
          </a:p>
          <a:p>
            <a:pPr marL="342900" indent="-342900" algn="l">
              <a:lnSpc>
                <a:spcPct val="120000"/>
              </a:lnSpc>
              <a:buFont typeface="Arial" panose="020B0604020202020204" pitchFamily="34" charset="0"/>
              <a:buChar char="•"/>
            </a:pPr>
            <a:r>
              <a:rPr lang="en-US" sz="2000" dirty="0" err="1"/>
              <a:t>Analyse</a:t>
            </a:r>
            <a:r>
              <a:rPr lang="en-US" sz="2000" dirty="0"/>
              <a:t> all the research within this field from around the world to ensure all messages are based on the latest evidence</a:t>
            </a:r>
          </a:p>
          <a:p>
            <a:pPr marL="342900" indent="-342900" algn="l">
              <a:lnSpc>
                <a:spcPct val="120000"/>
              </a:lnSpc>
              <a:buFont typeface="Arial" panose="020B0604020202020204" pitchFamily="34" charset="0"/>
              <a:buChar char="•"/>
            </a:pPr>
            <a:r>
              <a:rPr lang="en-US" sz="2000" dirty="0"/>
              <a:t>Give practical, understandable advice about how to reduce cancer risk</a:t>
            </a:r>
          </a:p>
          <a:p>
            <a:pPr marL="342900" indent="-342900" algn="l">
              <a:lnSpc>
                <a:spcPct val="120000"/>
              </a:lnSpc>
              <a:buFont typeface="Arial" panose="020B0604020202020204" pitchFamily="34" charset="0"/>
              <a:buChar char="•"/>
            </a:pPr>
            <a:r>
              <a:rPr lang="en-US" sz="2000" dirty="0"/>
              <a:t>Promote collaboration between nutrition and cancer research communities; and work with governments, decision-makers to influence policy</a:t>
            </a:r>
          </a:p>
        </p:txBody>
      </p:sp>
    </p:spTree>
    <p:extLst>
      <p:ext uri="{BB962C8B-B14F-4D97-AF65-F5344CB8AC3E}">
        <p14:creationId xmlns:p14="http://schemas.microsoft.com/office/powerpoint/2010/main" val="9453287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DD72B2E-9193-DE4C-A0F4-DC726D7B3BF0}"/>
              </a:ext>
            </a:extLst>
          </p:cNvPr>
          <p:cNvSpPr>
            <a:spLocks noGrp="1"/>
          </p:cNvSpPr>
          <p:nvPr>
            <p:ph type="body" sz="quarter" idx="11"/>
          </p:nvPr>
        </p:nvSpPr>
        <p:spPr>
          <a:xfrm>
            <a:off x="395536" y="1276871"/>
            <a:ext cx="8353177" cy="3628153"/>
          </a:xfrm>
        </p:spPr>
        <p:txBody>
          <a:bodyPr/>
          <a:lstStyle/>
          <a:p>
            <a:r>
              <a:rPr lang="en-US" dirty="0"/>
              <a:t>Introduction to the CUP and Third Expert Report</a:t>
            </a:r>
          </a:p>
          <a:p>
            <a:r>
              <a:rPr lang="en-US" dirty="0"/>
              <a:t>The rising burden of cancer</a:t>
            </a:r>
          </a:p>
          <a:p>
            <a:r>
              <a:rPr lang="en-US" dirty="0"/>
              <a:t>The cancer process</a:t>
            </a:r>
          </a:p>
          <a:p>
            <a:r>
              <a:rPr lang="en-US" dirty="0"/>
              <a:t>Judging the evidence</a:t>
            </a:r>
          </a:p>
          <a:p>
            <a:r>
              <a:rPr lang="en-US" dirty="0"/>
              <a:t>Summary of evidence </a:t>
            </a:r>
          </a:p>
          <a:p>
            <a:r>
              <a:rPr lang="en-US" dirty="0"/>
              <a:t>The Cancer Prevention Recommendations</a:t>
            </a:r>
          </a:p>
          <a:p>
            <a:r>
              <a:rPr lang="en-US" dirty="0"/>
              <a:t>Public health and policy implications</a:t>
            </a:r>
          </a:p>
          <a:p>
            <a:r>
              <a:rPr lang="en-US" dirty="0"/>
              <a:t>Changes since the 2007 Expert Report</a:t>
            </a:r>
          </a:p>
          <a:p>
            <a:r>
              <a:rPr lang="en-US" dirty="0"/>
              <a:t>Future research directions</a:t>
            </a:r>
          </a:p>
          <a:p>
            <a:r>
              <a:rPr lang="en-US" dirty="0"/>
              <a:t>Summary</a:t>
            </a:r>
          </a:p>
          <a:p>
            <a:r>
              <a:rPr lang="en-US" dirty="0"/>
              <a:t>Key resources</a:t>
            </a:r>
          </a:p>
        </p:txBody>
      </p:sp>
      <p:sp>
        <p:nvSpPr>
          <p:cNvPr id="2" name="Text Placeholder 1">
            <a:extLst>
              <a:ext uri="{FF2B5EF4-FFF2-40B4-BE49-F238E27FC236}">
                <a16:creationId xmlns:a16="http://schemas.microsoft.com/office/drawing/2014/main" id="{1ADFBEDA-0A51-724E-91C2-86E2D88F5872}"/>
              </a:ext>
            </a:extLst>
          </p:cNvPr>
          <p:cNvSpPr>
            <a:spLocks noGrp="1"/>
          </p:cNvSpPr>
          <p:nvPr>
            <p:ph type="body" sz="quarter" idx="10"/>
          </p:nvPr>
        </p:nvSpPr>
        <p:spPr/>
        <p:txBody>
          <a:bodyPr/>
          <a:lstStyle/>
          <a:p>
            <a:r>
              <a:rPr lang="en-US" dirty="0"/>
              <a:t>Overview</a:t>
            </a:r>
          </a:p>
        </p:txBody>
      </p:sp>
      <p:pic>
        <p:nvPicPr>
          <p:cNvPr id="4" name="Picture 3">
            <a:extLst>
              <a:ext uri="{FF2B5EF4-FFF2-40B4-BE49-F238E27FC236}">
                <a16:creationId xmlns:a16="http://schemas.microsoft.com/office/drawing/2014/main" id="{28315C1E-18E6-C64E-8166-1E7110B0674A}"/>
              </a:ext>
            </a:extLst>
          </p:cNvPr>
          <p:cNvPicPr>
            <a:picLocks noChangeAspect="1"/>
          </p:cNvPicPr>
          <p:nvPr/>
        </p:nvPicPr>
        <p:blipFill>
          <a:blip r:embed="rId3"/>
          <a:stretch>
            <a:fillRect/>
          </a:stretch>
        </p:blipFill>
        <p:spPr>
          <a:xfrm>
            <a:off x="6049927" y="2002336"/>
            <a:ext cx="3094073" cy="3094073"/>
          </a:xfrm>
          <a:prstGeom prst="rect">
            <a:avLst/>
          </a:prstGeom>
        </p:spPr>
      </p:pic>
    </p:spTree>
    <p:extLst>
      <p:ext uri="{BB962C8B-B14F-4D97-AF65-F5344CB8AC3E}">
        <p14:creationId xmlns:p14="http://schemas.microsoft.com/office/powerpoint/2010/main" val="191608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7C6F4812-7989-8948-A816-6FC103E5A43C}"/>
              </a:ext>
            </a:extLst>
          </p:cNvPr>
          <p:cNvSpPr>
            <a:spLocks noGrp="1"/>
          </p:cNvSpPr>
          <p:nvPr>
            <p:ph type="body" sz="quarter" idx="11"/>
          </p:nvPr>
        </p:nvSpPr>
        <p:spPr>
          <a:xfrm>
            <a:off x="395536" y="1012371"/>
            <a:ext cx="8353177" cy="4023286"/>
          </a:xfrm>
        </p:spPr>
        <p:txBody>
          <a:bodyPr/>
          <a:lstStyle/>
          <a:p>
            <a:r>
              <a:rPr lang="en-US" sz="2400" b="0" dirty="0"/>
              <a:t>The Third Expert Report builds on the groundbreaking achievements of the First and Second Expert Reports.</a:t>
            </a:r>
          </a:p>
        </p:txBody>
      </p:sp>
      <p:sp>
        <p:nvSpPr>
          <p:cNvPr id="2" name="Text Placeholder 1">
            <a:extLst>
              <a:ext uri="{FF2B5EF4-FFF2-40B4-BE49-F238E27FC236}">
                <a16:creationId xmlns:a16="http://schemas.microsoft.com/office/drawing/2014/main" id="{CAB7F118-36F7-EB46-A823-61FBE0AF0A85}"/>
              </a:ext>
            </a:extLst>
          </p:cNvPr>
          <p:cNvSpPr>
            <a:spLocks noGrp="1"/>
          </p:cNvSpPr>
          <p:nvPr>
            <p:ph type="body" sz="quarter" idx="10"/>
          </p:nvPr>
        </p:nvSpPr>
        <p:spPr/>
        <p:txBody>
          <a:bodyPr/>
          <a:lstStyle/>
          <a:p>
            <a:r>
              <a:rPr lang="en-US" dirty="0"/>
              <a:t>History of the expert reports</a:t>
            </a:r>
          </a:p>
        </p:txBody>
      </p:sp>
      <p:sp>
        <p:nvSpPr>
          <p:cNvPr id="7" name="TextBox 6">
            <a:extLst>
              <a:ext uri="{FF2B5EF4-FFF2-40B4-BE49-F238E27FC236}">
                <a16:creationId xmlns:a16="http://schemas.microsoft.com/office/drawing/2014/main" id="{D64E8695-A4BE-744B-9111-6BBAC5846BDB}"/>
              </a:ext>
            </a:extLst>
          </p:cNvPr>
          <p:cNvSpPr txBox="1"/>
          <p:nvPr/>
        </p:nvSpPr>
        <p:spPr>
          <a:xfrm>
            <a:off x="2974277" y="6142229"/>
            <a:ext cx="3201378" cy="415339"/>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/about-the-report</a:t>
            </a:r>
          </a:p>
        </p:txBody>
      </p:sp>
      <p:grpSp>
        <p:nvGrpSpPr>
          <p:cNvPr id="8" name="Group 7">
            <a:extLst>
              <a:ext uri="{FF2B5EF4-FFF2-40B4-BE49-F238E27FC236}">
                <a16:creationId xmlns:a16="http://schemas.microsoft.com/office/drawing/2014/main" id="{CE503394-5285-0148-AB80-AA43725659F7}"/>
              </a:ext>
            </a:extLst>
          </p:cNvPr>
          <p:cNvGrpSpPr/>
          <p:nvPr/>
        </p:nvGrpSpPr>
        <p:grpSpPr>
          <a:xfrm>
            <a:off x="1350552" y="1982965"/>
            <a:ext cx="6443144" cy="3652807"/>
            <a:chOff x="990524" y="1862972"/>
            <a:chExt cx="7367145" cy="3990110"/>
          </a:xfrm>
        </p:grpSpPr>
        <p:pic>
          <p:nvPicPr>
            <p:cNvPr id="9" name="Picture 8">
              <a:extLst>
                <a:ext uri="{FF2B5EF4-FFF2-40B4-BE49-F238E27FC236}">
                  <a16:creationId xmlns:a16="http://schemas.microsoft.com/office/drawing/2014/main" id="{3F42097D-AC21-FB4D-8FC9-AF7F9C6D370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990524" y="1862972"/>
              <a:ext cx="6835517" cy="3990110"/>
            </a:xfrm>
            <a:prstGeom prst="rect">
              <a:avLst/>
            </a:prstGeom>
          </p:spPr>
        </p:pic>
        <p:sp>
          <p:nvSpPr>
            <p:cNvPr id="11" name="TextBox 10">
              <a:extLst>
                <a:ext uri="{FF2B5EF4-FFF2-40B4-BE49-F238E27FC236}">
                  <a16:creationId xmlns:a16="http://schemas.microsoft.com/office/drawing/2014/main" id="{E4196886-1D67-2C4E-9D71-2D72E37D3B81}"/>
                </a:ext>
              </a:extLst>
            </p:cNvPr>
            <p:cNvSpPr txBox="1"/>
            <p:nvPr/>
          </p:nvSpPr>
          <p:spPr>
            <a:xfrm>
              <a:off x="7294413" y="5171635"/>
              <a:ext cx="1063256" cy="174742"/>
            </a:xfrm>
            <a:prstGeom prst="rect">
              <a:avLst/>
            </a:prstGeom>
          </p:spPr>
          <p:txBody>
            <a:bodyPr wrap="square" rtlCol="0">
              <a:noAutofit/>
            </a:bodyPr>
            <a:lstStyle/>
            <a:p>
              <a:pPr>
                <a:spcAft>
                  <a:spcPts val="600"/>
                </a:spcAft>
              </a:pPr>
              <a:r>
                <a:rPr lang="en-US" sz="2200" b="1" spc="-40" dirty="0">
                  <a:solidFill>
                    <a:schemeClr val="tx2"/>
                  </a:solidFill>
                  <a:latin typeface="Arial" panose="020B0604020202020204" pitchFamily="34" charset="0"/>
                  <a:ea typeface="Segoe UI" panose="020B0502040204020203" pitchFamily="34" charset="0"/>
                  <a:cs typeface="Arial" panose="020B0604020202020204" pitchFamily="34" charset="0"/>
                </a:rPr>
                <a:t>2018</a:t>
              </a:r>
            </a:p>
          </p:txBody>
        </p:sp>
      </p:grpSp>
    </p:spTree>
    <p:extLst>
      <p:ext uri="{BB962C8B-B14F-4D97-AF65-F5344CB8AC3E}">
        <p14:creationId xmlns:p14="http://schemas.microsoft.com/office/powerpoint/2010/main" val="1572759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509082-EBF2-DB4F-9F4A-2A71FFCB6A37}"/>
              </a:ext>
            </a:extLst>
          </p:cNvPr>
          <p:cNvSpPr>
            <a:spLocks noGrp="1"/>
          </p:cNvSpPr>
          <p:nvPr>
            <p:ph type="body" sz="quarter" idx="10"/>
          </p:nvPr>
        </p:nvSpPr>
        <p:spPr>
          <a:xfrm>
            <a:off x="401218" y="300676"/>
            <a:ext cx="8347496" cy="775389"/>
          </a:xfrm>
        </p:spPr>
        <p:txBody>
          <a:bodyPr>
            <a:normAutofit/>
          </a:bodyPr>
          <a:lstStyle/>
          <a:p>
            <a:r>
              <a:rPr lang="en-US" sz="2400" dirty="0"/>
              <a:t>Introduction to the CUP and the Third Expert Report</a:t>
            </a:r>
          </a:p>
        </p:txBody>
      </p:sp>
      <p:sp>
        <p:nvSpPr>
          <p:cNvPr id="3" name="TextBox 2">
            <a:extLst>
              <a:ext uri="{FF2B5EF4-FFF2-40B4-BE49-F238E27FC236}">
                <a16:creationId xmlns:a16="http://schemas.microsoft.com/office/drawing/2014/main" id="{A0682C2F-D189-5541-80A7-2E864DBA1E66}"/>
              </a:ext>
            </a:extLst>
          </p:cNvPr>
          <p:cNvSpPr txBox="1"/>
          <p:nvPr/>
        </p:nvSpPr>
        <p:spPr>
          <a:xfrm>
            <a:off x="6543684" y="1474839"/>
            <a:ext cx="2205030" cy="4129548"/>
          </a:xfrm>
          <a:prstGeom prst="rect">
            <a:avLst/>
          </a:prstGeom>
        </p:spPr>
        <p:txBody>
          <a:bodyPr wrap="square" rtlCol="0">
            <a:noAutofit/>
          </a:bodyPr>
          <a:lstStyle/>
          <a:p>
            <a:pPr marL="457200" indent="-457200">
              <a:spcAft>
                <a:spcPts val="600"/>
              </a:spcAft>
              <a:buClr>
                <a:schemeClr val="accent1"/>
              </a:buClr>
              <a:buFont typeface="Arial" panose="020B0604020202020204" pitchFamily="34" charset="0"/>
              <a:buChar char="•"/>
            </a:pPr>
            <a:endParaRPr lang="en-US" sz="20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5" name="TextBox 4">
            <a:extLst>
              <a:ext uri="{FF2B5EF4-FFF2-40B4-BE49-F238E27FC236}">
                <a16:creationId xmlns:a16="http://schemas.microsoft.com/office/drawing/2014/main" id="{1BFEC2E0-CA9A-664C-9EC5-743B038DF0E9}"/>
              </a:ext>
            </a:extLst>
          </p:cNvPr>
          <p:cNvSpPr txBox="1"/>
          <p:nvPr/>
        </p:nvSpPr>
        <p:spPr>
          <a:xfrm>
            <a:off x="6799006" y="1887794"/>
            <a:ext cx="1297859" cy="3023419"/>
          </a:xfrm>
          <a:prstGeom prst="rect">
            <a:avLst/>
          </a:prstGeom>
        </p:spPr>
        <p:txBody>
          <a:bodyPr wrap="square" rtlCol="0">
            <a:noAutofit/>
          </a:bodyPr>
          <a:lstStyle/>
          <a:p>
            <a:pPr>
              <a:spcAft>
                <a:spcPts val="600"/>
              </a:spcAft>
            </a:pPr>
            <a:endParaRPr lang="en-US" sz="3200" spc="-40" dirty="0">
              <a:solidFill>
                <a:srgbClr val="005A8C"/>
              </a:solidFill>
              <a:latin typeface="Segoe UI" panose="020B0502040204020203" pitchFamily="34" charset="0"/>
              <a:ea typeface="Segoe UI" panose="020B0502040204020203" pitchFamily="34" charset="0"/>
              <a:cs typeface="Segoe UI" panose="020B0502040204020203" pitchFamily="34" charset="0"/>
            </a:endParaRPr>
          </a:p>
        </p:txBody>
      </p:sp>
      <p:sp>
        <p:nvSpPr>
          <p:cNvPr id="6" name="Text Placeholder 1">
            <a:extLst>
              <a:ext uri="{FF2B5EF4-FFF2-40B4-BE49-F238E27FC236}">
                <a16:creationId xmlns:a16="http://schemas.microsoft.com/office/drawing/2014/main" id="{E6A589D0-8FD8-544A-B8A0-9C55C7385D38}"/>
              </a:ext>
            </a:extLst>
          </p:cNvPr>
          <p:cNvSpPr txBox="1">
            <a:spLocks/>
          </p:cNvSpPr>
          <p:nvPr/>
        </p:nvSpPr>
        <p:spPr>
          <a:xfrm>
            <a:off x="611389" y="1076065"/>
            <a:ext cx="8281887" cy="1150941"/>
          </a:xfrm>
          <a:prstGeom prst="rect">
            <a:avLst/>
          </a:prstGeom>
        </p:spPr>
        <p:txBody>
          <a:bodyPr/>
          <a:lstStyle>
            <a:lvl1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1pPr>
            <a:lvl2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2pPr>
            <a:lvl3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3pPr>
            <a:lvl4pPr marL="0" indent="0" algn="l" defTabSz="685800" rtl="0" eaLnBrk="1" latinLnBrk="0" hangingPunct="1">
              <a:lnSpc>
                <a:spcPts val="1650"/>
              </a:lnSpc>
              <a:spcBef>
                <a:spcPct val="20000"/>
              </a:spcBef>
              <a:spcAft>
                <a:spcPts val="450"/>
              </a:spcAft>
              <a:buFont typeface="Arial" panose="020B0604020202020204" pitchFamily="34" charset="0"/>
              <a:buNone/>
              <a:defRPr lang="en-US" sz="1200" kern="1200" dirty="0" smtClean="0">
                <a:solidFill>
                  <a:srgbClr val="464646"/>
                </a:solidFill>
                <a:latin typeface="+mj-lt"/>
                <a:ea typeface="Segoe UI" panose="020B0502040204020203" pitchFamily="34" charset="0"/>
                <a:cs typeface="Segoe UI" panose="020B0502040204020203" pitchFamily="34" charset="0"/>
              </a:defRPr>
            </a:lvl4pPr>
            <a:lvl5pPr marL="0" indent="0" algn="l" defTabSz="685800" rtl="0" eaLnBrk="1" latinLnBrk="0" hangingPunct="1">
              <a:lnSpc>
                <a:spcPts val="1650"/>
              </a:lnSpc>
              <a:spcBef>
                <a:spcPct val="20000"/>
              </a:spcBef>
              <a:spcAft>
                <a:spcPts val="450"/>
              </a:spcAft>
              <a:buFont typeface="Arial" panose="020B0604020202020204" pitchFamily="34" charset="0"/>
              <a:buNone/>
              <a:defRPr lang="en-GB" sz="1200" kern="1200" dirty="0">
                <a:solidFill>
                  <a:srgbClr val="464646"/>
                </a:solidFill>
                <a:latin typeface="+mj-lt"/>
                <a:ea typeface="Segoe UI" panose="020B0502040204020203" pitchFamily="34" charset="0"/>
                <a:cs typeface="Segoe UI" panose="020B0502040204020203" pitchFamily="34" charset="0"/>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171450" indent="-171450">
              <a:buClr>
                <a:schemeClr val="accent1"/>
              </a:buClr>
              <a:buSzPct val="150000"/>
              <a:buFont typeface="Arial" panose="020B0604020202020204" pitchFamily="34" charset="0"/>
              <a:buChar char="•"/>
            </a:pPr>
            <a:r>
              <a:rPr lang="en-GB" sz="2000" dirty="0"/>
              <a:t>Rigorous, systematic and ongoing programme </a:t>
            </a:r>
          </a:p>
          <a:p>
            <a:pPr marL="171450" indent="-171450">
              <a:buClr>
                <a:schemeClr val="accent1"/>
              </a:buClr>
              <a:buSzPct val="150000"/>
              <a:buFont typeface="Arial" panose="020B0604020202020204" pitchFamily="34" charset="0"/>
              <a:buChar char="•"/>
            </a:pPr>
            <a:r>
              <a:rPr lang="en-GB" sz="2000" dirty="0"/>
              <a:t>Trusted, authoritative scientific resource</a:t>
            </a:r>
          </a:p>
          <a:p>
            <a:pPr marL="171450" indent="-171450">
              <a:buClr>
                <a:schemeClr val="accent1"/>
              </a:buClr>
              <a:buSzPct val="150000"/>
              <a:buFont typeface="Arial" panose="020B0604020202020204" pitchFamily="34" charset="0"/>
              <a:buChar char="•"/>
            </a:pPr>
            <a:r>
              <a:rPr lang="en-GB" sz="2000" dirty="0"/>
              <a:t>Provides the most up-to-date information on reducing cancer risk</a:t>
            </a:r>
          </a:p>
        </p:txBody>
      </p:sp>
      <p:pic>
        <p:nvPicPr>
          <p:cNvPr id="8" name="Picture 7">
            <a:extLst>
              <a:ext uri="{FF2B5EF4-FFF2-40B4-BE49-F238E27FC236}">
                <a16:creationId xmlns:a16="http://schemas.microsoft.com/office/drawing/2014/main" id="{12E32304-B3C3-DF4B-AEB4-495D487845C4}"/>
              </a:ext>
            </a:extLst>
          </p:cNvPr>
          <p:cNvPicPr>
            <a:picLocks noChangeAspect="1"/>
          </p:cNvPicPr>
          <p:nvPr/>
        </p:nvPicPr>
        <p:blipFill>
          <a:blip r:embed="rId3"/>
          <a:stretch>
            <a:fillRect/>
          </a:stretch>
        </p:blipFill>
        <p:spPr>
          <a:xfrm>
            <a:off x="1281846" y="2052747"/>
            <a:ext cx="6586238" cy="3950414"/>
          </a:xfrm>
          <a:prstGeom prst="rect">
            <a:avLst/>
          </a:prstGeom>
        </p:spPr>
      </p:pic>
      <p:sp>
        <p:nvSpPr>
          <p:cNvPr id="9" name="TextBox 8">
            <a:extLst>
              <a:ext uri="{FF2B5EF4-FFF2-40B4-BE49-F238E27FC236}">
                <a16:creationId xmlns:a16="http://schemas.microsoft.com/office/drawing/2014/main" id="{D64E8695-A4BE-744B-9111-6BBAC5846BDB}"/>
              </a:ext>
            </a:extLst>
          </p:cNvPr>
          <p:cNvSpPr txBox="1"/>
          <p:nvPr/>
        </p:nvSpPr>
        <p:spPr>
          <a:xfrm>
            <a:off x="2974277" y="6142229"/>
            <a:ext cx="3201378" cy="415339"/>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/about-the-report</a:t>
            </a:r>
          </a:p>
        </p:txBody>
      </p:sp>
    </p:spTree>
    <p:extLst>
      <p:ext uri="{BB962C8B-B14F-4D97-AF65-F5344CB8AC3E}">
        <p14:creationId xmlns:p14="http://schemas.microsoft.com/office/powerpoint/2010/main" val="11289328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982973D-4B9B-C84F-AF7B-F8EEAC45B346}"/>
              </a:ext>
            </a:extLst>
          </p:cNvPr>
          <p:cNvSpPr>
            <a:spLocks noGrp="1"/>
          </p:cNvSpPr>
          <p:nvPr>
            <p:ph type="body" sz="quarter" idx="12"/>
          </p:nvPr>
        </p:nvSpPr>
        <p:spPr/>
        <p:txBody>
          <a:bodyPr>
            <a:normAutofit/>
          </a:bodyPr>
          <a:lstStyle/>
          <a:p>
            <a:r>
              <a:rPr lang="en-US" sz="2800" b="1" dirty="0"/>
              <a:t>Who is involved?</a:t>
            </a:r>
          </a:p>
        </p:txBody>
      </p:sp>
      <p:sp>
        <p:nvSpPr>
          <p:cNvPr id="2" name="Text Placeholder 1">
            <a:extLst>
              <a:ext uri="{FF2B5EF4-FFF2-40B4-BE49-F238E27FC236}">
                <a16:creationId xmlns:a16="http://schemas.microsoft.com/office/drawing/2014/main" id="{AECD0036-511D-8D42-A4FC-DE30EFBE8EC2}"/>
              </a:ext>
            </a:extLst>
          </p:cNvPr>
          <p:cNvSpPr>
            <a:spLocks noGrp="1"/>
          </p:cNvSpPr>
          <p:nvPr>
            <p:ph type="body" sz="quarter" idx="10"/>
          </p:nvPr>
        </p:nvSpPr>
        <p:spPr/>
        <p:txBody>
          <a:bodyPr>
            <a:normAutofit/>
          </a:bodyPr>
          <a:lstStyle/>
          <a:p>
            <a:r>
              <a:rPr lang="en-US" sz="2800" dirty="0"/>
              <a:t>The Continuous Update Project (CUP) </a:t>
            </a:r>
          </a:p>
        </p:txBody>
      </p:sp>
      <p:graphicFrame>
        <p:nvGraphicFramePr>
          <p:cNvPr id="4" name="Content Placeholder 4">
            <a:extLst>
              <a:ext uri="{FF2B5EF4-FFF2-40B4-BE49-F238E27FC236}">
                <a16:creationId xmlns:a16="http://schemas.microsoft.com/office/drawing/2014/main" id="{C390A136-1564-6945-AB79-F18BC856805F}"/>
              </a:ext>
            </a:extLst>
          </p:cNvPr>
          <p:cNvGraphicFramePr>
            <a:graphicFrameLocks/>
          </p:cNvGraphicFramePr>
          <p:nvPr>
            <p:extLst/>
          </p:nvPr>
        </p:nvGraphicFramePr>
        <p:xfrm>
          <a:off x="244930" y="1145113"/>
          <a:ext cx="8899070" cy="46488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a:extLst>
              <a:ext uri="{FF2B5EF4-FFF2-40B4-BE49-F238E27FC236}">
                <a16:creationId xmlns:a16="http://schemas.microsoft.com/office/drawing/2014/main" id="{D64E8695-A4BE-744B-9111-6BBAC5846BDB}"/>
              </a:ext>
            </a:extLst>
          </p:cNvPr>
          <p:cNvSpPr txBox="1"/>
          <p:nvPr/>
        </p:nvSpPr>
        <p:spPr>
          <a:xfrm>
            <a:off x="2974277" y="6142229"/>
            <a:ext cx="3201378" cy="415339"/>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/about-the-report</a:t>
            </a:r>
          </a:p>
        </p:txBody>
      </p:sp>
    </p:spTree>
    <p:extLst>
      <p:ext uri="{BB962C8B-B14F-4D97-AF65-F5344CB8AC3E}">
        <p14:creationId xmlns:p14="http://schemas.microsoft.com/office/powerpoint/2010/main" val="3618998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3EF08E-5456-F74D-87DC-7B9889B9C364}"/>
              </a:ext>
            </a:extLst>
          </p:cNvPr>
          <p:cNvSpPr>
            <a:spLocks noGrp="1"/>
          </p:cNvSpPr>
          <p:nvPr>
            <p:ph type="body" sz="quarter" idx="10"/>
          </p:nvPr>
        </p:nvSpPr>
        <p:spPr/>
        <p:txBody>
          <a:bodyPr/>
          <a:lstStyle/>
          <a:p>
            <a:r>
              <a:rPr lang="en-US" dirty="0"/>
              <a:t>The Third Expert Report: Online access</a:t>
            </a:r>
          </a:p>
        </p:txBody>
      </p:sp>
      <p:pic>
        <p:nvPicPr>
          <p:cNvPr id="6" name="Picture 5">
            <a:extLst>
              <a:ext uri="{FF2B5EF4-FFF2-40B4-BE49-F238E27FC236}">
                <a16:creationId xmlns:a16="http://schemas.microsoft.com/office/drawing/2014/main" id="{87E44543-46ED-DB4A-A06C-177FBEF32B29}"/>
              </a:ext>
            </a:extLst>
          </p:cNvPr>
          <p:cNvPicPr>
            <a:picLocks noChangeAspect="1"/>
          </p:cNvPicPr>
          <p:nvPr/>
        </p:nvPicPr>
        <p:blipFill>
          <a:blip r:embed="rId3"/>
          <a:stretch>
            <a:fillRect/>
          </a:stretch>
        </p:blipFill>
        <p:spPr>
          <a:xfrm>
            <a:off x="4418796" y="964903"/>
            <a:ext cx="3875796" cy="5015736"/>
          </a:xfrm>
          <a:prstGeom prst="rect">
            <a:avLst/>
          </a:prstGeom>
          <a:ln>
            <a:solidFill>
              <a:schemeClr val="bg1">
                <a:lumMod val="85000"/>
              </a:schemeClr>
            </a:solidFill>
          </a:ln>
        </p:spPr>
      </p:pic>
      <p:pic>
        <p:nvPicPr>
          <p:cNvPr id="8" name="Picture 7" descr="TER homepage.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05147" y="964903"/>
            <a:ext cx="2483542" cy="5015736"/>
          </a:xfrm>
          <a:prstGeom prst="rect">
            <a:avLst/>
          </a:prstGeom>
        </p:spPr>
      </p:pic>
    </p:spTree>
    <p:extLst>
      <p:ext uri="{BB962C8B-B14F-4D97-AF65-F5344CB8AC3E}">
        <p14:creationId xmlns:p14="http://schemas.microsoft.com/office/powerpoint/2010/main" val="3278129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9A19349-5505-1549-9A6F-E3B3A270E97A}"/>
              </a:ext>
            </a:extLst>
          </p:cNvPr>
          <p:cNvSpPr>
            <a:spLocks noGrp="1"/>
          </p:cNvSpPr>
          <p:nvPr>
            <p:ph type="body" sz="quarter" idx="11"/>
          </p:nvPr>
        </p:nvSpPr>
        <p:spPr>
          <a:xfrm>
            <a:off x="267945" y="963601"/>
            <a:ext cx="8353177" cy="3628153"/>
          </a:xfrm>
        </p:spPr>
        <p:txBody>
          <a:bodyPr/>
          <a:lstStyle/>
          <a:p>
            <a:r>
              <a:rPr lang="en-US" b="0" dirty="0"/>
              <a:t>Cancer causes </a:t>
            </a:r>
            <a:r>
              <a:rPr lang="en-US" dirty="0">
                <a:solidFill>
                  <a:schemeClr val="tx2"/>
                </a:solidFill>
              </a:rPr>
              <a:t>one in six deaths </a:t>
            </a:r>
            <a:r>
              <a:rPr lang="en-US" b="0" dirty="0"/>
              <a:t>worldwide</a:t>
            </a:r>
          </a:p>
          <a:p>
            <a:r>
              <a:rPr lang="en-US" b="0" dirty="0"/>
              <a:t>21.7 million cases and 13 million death by 2030</a:t>
            </a:r>
          </a:p>
          <a:p>
            <a:r>
              <a:rPr lang="en-US" b="0" dirty="0"/>
              <a:t>32.6 million cancer survivors in 2012</a:t>
            </a:r>
          </a:p>
          <a:p>
            <a:r>
              <a:rPr lang="en-US" b="0" dirty="0"/>
              <a:t>30 to 50% of all cancers are preventable</a:t>
            </a:r>
          </a:p>
          <a:p>
            <a:endParaRPr lang="en-US" dirty="0"/>
          </a:p>
        </p:txBody>
      </p:sp>
      <p:sp>
        <p:nvSpPr>
          <p:cNvPr id="2" name="Text Placeholder 1">
            <a:extLst>
              <a:ext uri="{FF2B5EF4-FFF2-40B4-BE49-F238E27FC236}">
                <a16:creationId xmlns:a16="http://schemas.microsoft.com/office/drawing/2014/main" id="{F5DEB164-A27B-4641-B2D8-BE3C529C5B60}"/>
              </a:ext>
            </a:extLst>
          </p:cNvPr>
          <p:cNvSpPr>
            <a:spLocks noGrp="1"/>
          </p:cNvSpPr>
          <p:nvPr>
            <p:ph type="body" sz="quarter" idx="10"/>
          </p:nvPr>
        </p:nvSpPr>
        <p:spPr>
          <a:xfrm>
            <a:off x="401218" y="300676"/>
            <a:ext cx="8347496" cy="575717"/>
          </a:xfrm>
        </p:spPr>
        <p:txBody>
          <a:bodyPr/>
          <a:lstStyle/>
          <a:p>
            <a:r>
              <a:rPr lang="en-US" dirty="0"/>
              <a:t>The rising burden of cancer</a:t>
            </a:r>
          </a:p>
        </p:txBody>
      </p:sp>
      <p:graphicFrame>
        <p:nvGraphicFramePr>
          <p:cNvPr id="4" name="Chart 3">
            <a:extLst>
              <a:ext uri="{FF2B5EF4-FFF2-40B4-BE49-F238E27FC236}">
                <a16:creationId xmlns:a16="http://schemas.microsoft.com/office/drawing/2014/main" id="{5B241A19-CEF0-B941-817F-F6F70F7A8E28}"/>
              </a:ext>
            </a:extLst>
          </p:cNvPr>
          <p:cNvGraphicFramePr>
            <a:graphicFrameLocks/>
          </p:cNvGraphicFramePr>
          <p:nvPr>
            <p:extLst/>
          </p:nvPr>
        </p:nvGraphicFramePr>
        <p:xfrm>
          <a:off x="520378" y="2887855"/>
          <a:ext cx="4684005" cy="3050382"/>
        </p:xfrm>
        <a:graphic>
          <a:graphicData uri="http://schemas.openxmlformats.org/drawingml/2006/chart">
            <c:chart xmlns:c="http://schemas.openxmlformats.org/drawingml/2006/chart" xmlns:r="http://schemas.openxmlformats.org/officeDocument/2006/relationships" r:id="rId3"/>
          </a:graphicData>
        </a:graphic>
      </p:graphicFrame>
      <p:sp>
        <p:nvSpPr>
          <p:cNvPr id="72" name="TextBox 71">
            <a:extLst>
              <a:ext uri="{FF2B5EF4-FFF2-40B4-BE49-F238E27FC236}">
                <a16:creationId xmlns:a16="http://schemas.microsoft.com/office/drawing/2014/main" id="{3AF2DF09-AF43-8E43-8731-2CB708A5AA0D}"/>
              </a:ext>
            </a:extLst>
          </p:cNvPr>
          <p:cNvSpPr txBox="1"/>
          <p:nvPr/>
        </p:nvSpPr>
        <p:spPr>
          <a:xfrm>
            <a:off x="1126517" y="5813760"/>
            <a:ext cx="3637935" cy="529161"/>
          </a:xfrm>
          <a:prstGeom prst="rect">
            <a:avLst/>
          </a:prstGeom>
        </p:spPr>
        <p:txBody>
          <a:bodyPr wrap="square" rtlCol="0">
            <a:noAutofit/>
          </a:bodyPr>
          <a:lstStyle/>
          <a:p>
            <a:pPr>
              <a:spcAft>
                <a:spcPts val="600"/>
              </a:spcAft>
            </a:pPr>
            <a:r>
              <a:rPr lang="en-US" sz="1100" spc="-40" dirty="0">
                <a:latin typeface="Segoe UI" panose="020B0502040204020203" pitchFamily="34" charset="0"/>
                <a:ea typeface="Segoe UI" panose="020B0502040204020203" pitchFamily="34" charset="0"/>
                <a:cs typeface="Segoe UI" panose="020B0502040204020203" pitchFamily="34" charset="0"/>
              </a:rPr>
              <a:t>Data from Parkin et al., Pisani et al., GLOBOCAN 2012, IARC</a:t>
            </a:r>
          </a:p>
        </p:txBody>
      </p:sp>
      <p:grpSp>
        <p:nvGrpSpPr>
          <p:cNvPr id="3" name="Group 2">
            <a:extLst>
              <a:ext uri="{FF2B5EF4-FFF2-40B4-BE49-F238E27FC236}">
                <a16:creationId xmlns:a16="http://schemas.microsoft.com/office/drawing/2014/main" id="{10450059-22E4-304A-A021-A9C49B2CE849}"/>
              </a:ext>
            </a:extLst>
          </p:cNvPr>
          <p:cNvGrpSpPr/>
          <p:nvPr/>
        </p:nvGrpSpPr>
        <p:grpSpPr>
          <a:xfrm>
            <a:off x="5157407" y="1618071"/>
            <a:ext cx="3964225" cy="3685247"/>
            <a:chOff x="2955091" y="1000193"/>
            <a:chExt cx="5010118" cy="4800600"/>
          </a:xfrm>
        </p:grpSpPr>
        <p:sp>
          <p:nvSpPr>
            <p:cNvPr id="76" name="Freeform 75">
              <a:extLst>
                <a:ext uri="{FF2B5EF4-FFF2-40B4-BE49-F238E27FC236}">
                  <a16:creationId xmlns:a16="http://schemas.microsoft.com/office/drawing/2014/main" id="{7AF91B08-6ECE-B64C-91AC-FA652170BAB8}"/>
                </a:ext>
              </a:extLst>
            </p:cNvPr>
            <p:cNvSpPr>
              <a:spLocks/>
            </p:cNvSpPr>
            <p:nvPr/>
          </p:nvSpPr>
          <p:spPr bwMode="auto">
            <a:xfrm>
              <a:off x="3942484" y="4956243"/>
              <a:ext cx="3933825" cy="769938"/>
            </a:xfrm>
            <a:custGeom>
              <a:avLst/>
              <a:gdLst>
                <a:gd name="T0" fmla="*/ 0 w 2193"/>
                <a:gd name="T1" fmla="*/ 360433 h 455"/>
                <a:gd name="T2" fmla="*/ 495092 w 2193"/>
                <a:gd name="T3" fmla="*/ 0 h 455"/>
                <a:gd name="T4" fmla="*/ 3933825 w 2193"/>
                <a:gd name="T5" fmla="*/ 346895 h 455"/>
                <a:gd name="T6" fmla="*/ 3680898 w 2193"/>
                <a:gd name="T7" fmla="*/ 769938 h 455"/>
                <a:gd name="T8" fmla="*/ 0 w 2193"/>
                <a:gd name="T9" fmla="*/ 360433 h 455"/>
                <a:gd name="T10" fmla="*/ 0 60000 65536"/>
                <a:gd name="T11" fmla="*/ 0 60000 65536"/>
                <a:gd name="T12" fmla="*/ 0 60000 65536"/>
                <a:gd name="T13" fmla="*/ 0 60000 65536"/>
                <a:gd name="T14" fmla="*/ 0 60000 65536"/>
                <a:gd name="T15" fmla="*/ 0 w 2193"/>
                <a:gd name="T16" fmla="*/ 0 h 455"/>
                <a:gd name="T17" fmla="*/ 2193 w 2193"/>
                <a:gd name="T18" fmla="*/ 455 h 455"/>
              </a:gdLst>
              <a:ahLst/>
              <a:cxnLst>
                <a:cxn ang="T10">
                  <a:pos x="T0" y="T1"/>
                </a:cxn>
                <a:cxn ang="T11">
                  <a:pos x="T2" y="T3"/>
                </a:cxn>
                <a:cxn ang="T12">
                  <a:pos x="T4" y="T5"/>
                </a:cxn>
                <a:cxn ang="T13">
                  <a:pos x="T6" y="T7"/>
                </a:cxn>
                <a:cxn ang="T14">
                  <a:pos x="T8" y="T9"/>
                </a:cxn>
              </a:cxnLst>
              <a:rect l="T15" t="T16" r="T17" b="T18"/>
              <a:pathLst>
                <a:path w="2193" h="455">
                  <a:moveTo>
                    <a:pt x="0" y="213"/>
                  </a:moveTo>
                  <a:lnTo>
                    <a:pt x="276" y="0"/>
                  </a:lnTo>
                  <a:lnTo>
                    <a:pt x="2193" y="205"/>
                  </a:lnTo>
                  <a:lnTo>
                    <a:pt x="2052" y="455"/>
                  </a:lnTo>
                  <a:lnTo>
                    <a:pt x="0" y="213"/>
                  </a:lnTo>
                  <a:close/>
                </a:path>
              </a:pathLst>
            </a:custGeom>
            <a:solidFill>
              <a:srgbClr val="C0C0C0"/>
            </a:solidFill>
            <a:ln w="9525">
              <a:noFill/>
              <a:round/>
              <a:headEnd/>
              <a:tailEnd/>
            </a:ln>
          </p:spPr>
          <p:txBody>
            <a:bodyPr/>
            <a:lstStyle/>
            <a:p>
              <a:pPr eaLnBrk="1" hangingPunct="1">
                <a:defRPr/>
              </a:pPr>
              <a:endParaRPr lang="en-GB">
                <a:latin typeface="+mn-lt"/>
                <a:ea typeface="+mn-ea"/>
                <a:cs typeface="+mn-cs"/>
              </a:endParaRPr>
            </a:p>
          </p:txBody>
        </p:sp>
        <p:sp>
          <p:nvSpPr>
            <p:cNvPr id="77" name="Freeform 76">
              <a:extLst>
                <a:ext uri="{FF2B5EF4-FFF2-40B4-BE49-F238E27FC236}">
                  <a16:creationId xmlns:a16="http://schemas.microsoft.com/office/drawing/2014/main" id="{1D4A13ED-26C8-A547-AEB0-67072F3F585B}"/>
                </a:ext>
              </a:extLst>
            </p:cNvPr>
            <p:cNvSpPr>
              <a:spLocks/>
            </p:cNvSpPr>
            <p:nvPr/>
          </p:nvSpPr>
          <p:spPr bwMode="auto">
            <a:xfrm>
              <a:off x="3866284" y="1000193"/>
              <a:ext cx="571500" cy="4314825"/>
            </a:xfrm>
            <a:custGeom>
              <a:avLst/>
              <a:gdLst>
                <a:gd name="T0" fmla="*/ 77036 w 319"/>
                <a:gd name="T1" fmla="*/ 4314825 h 2542"/>
                <a:gd name="T2" fmla="*/ 0 w 319"/>
                <a:gd name="T3" fmla="*/ 61107 h 2542"/>
                <a:gd name="T4" fmla="*/ 515962 w 319"/>
                <a:gd name="T5" fmla="*/ 0 h 2542"/>
                <a:gd name="T6" fmla="*/ 571500 w 319"/>
                <a:gd name="T7" fmla="*/ 3953276 h 2542"/>
                <a:gd name="T8" fmla="*/ 77036 w 319"/>
                <a:gd name="T9" fmla="*/ 4314825 h 2542"/>
                <a:gd name="T10" fmla="*/ 0 60000 65536"/>
                <a:gd name="T11" fmla="*/ 0 60000 65536"/>
                <a:gd name="T12" fmla="*/ 0 60000 65536"/>
                <a:gd name="T13" fmla="*/ 0 60000 65536"/>
                <a:gd name="T14" fmla="*/ 0 60000 65536"/>
                <a:gd name="T15" fmla="*/ 0 w 319"/>
                <a:gd name="T16" fmla="*/ 0 h 2542"/>
                <a:gd name="T17" fmla="*/ 319 w 319"/>
                <a:gd name="T18" fmla="*/ 2542 h 2542"/>
              </a:gdLst>
              <a:ahLst/>
              <a:cxnLst>
                <a:cxn ang="T10">
                  <a:pos x="T0" y="T1"/>
                </a:cxn>
                <a:cxn ang="T11">
                  <a:pos x="T2" y="T3"/>
                </a:cxn>
                <a:cxn ang="T12">
                  <a:pos x="T4" y="T5"/>
                </a:cxn>
                <a:cxn ang="T13">
                  <a:pos x="T6" y="T7"/>
                </a:cxn>
                <a:cxn ang="T14">
                  <a:pos x="T8" y="T9"/>
                </a:cxn>
              </a:cxnLst>
              <a:rect l="T15" t="T16" r="T17" b="T18"/>
              <a:pathLst>
                <a:path w="319" h="2542">
                  <a:moveTo>
                    <a:pt x="43" y="2542"/>
                  </a:moveTo>
                  <a:lnTo>
                    <a:pt x="0" y="36"/>
                  </a:lnTo>
                  <a:lnTo>
                    <a:pt x="288" y="0"/>
                  </a:lnTo>
                  <a:lnTo>
                    <a:pt x="319" y="2329"/>
                  </a:lnTo>
                  <a:lnTo>
                    <a:pt x="43" y="2542"/>
                  </a:lnTo>
                  <a:close/>
                </a:path>
              </a:pathLst>
            </a:custGeom>
            <a:noFill/>
            <a:ln w="9525">
              <a:noFill/>
              <a:round/>
              <a:headEnd/>
              <a:tailEnd/>
            </a:ln>
          </p:spPr>
          <p:txBody>
            <a:bodyPr/>
            <a:lstStyle/>
            <a:p>
              <a:pPr eaLnBrk="1" hangingPunct="1">
                <a:defRPr/>
              </a:pPr>
              <a:endParaRPr lang="en-GB">
                <a:latin typeface="+mn-lt"/>
                <a:ea typeface="+mn-ea"/>
                <a:cs typeface="+mn-cs"/>
              </a:endParaRPr>
            </a:p>
          </p:txBody>
        </p:sp>
        <p:sp>
          <p:nvSpPr>
            <p:cNvPr id="78" name="Freeform 77">
              <a:extLst>
                <a:ext uri="{FF2B5EF4-FFF2-40B4-BE49-F238E27FC236}">
                  <a16:creationId xmlns:a16="http://schemas.microsoft.com/office/drawing/2014/main" id="{8F0E43F5-733C-5C40-BC96-F86D274D0989}"/>
                </a:ext>
              </a:extLst>
            </p:cNvPr>
            <p:cNvSpPr>
              <a:spLocks/>
            </p:cNvSpPr>
            <p:nvPr/>
          </p:nvSpPr>
          <p:spPr bwMode="auto">
            <a:xfrm>
              <a:off x="4382222" y="1000193"/>
              <a:ext cx="3582987" cy="4302125"/>
            </a:xfrm>
            <a:custGeom>
              <a:avLst/>
              <a:gdLst>
                <a:gd name="T0" fmla="*/ 55592 w 1998"/>
                <a:gd name="T1" fmla="*/ 3954084 h 2534"/>
                <a:gd name="T2" fmla="*/ 0 w 1998"/>
                <a:gd name="T3" fmla="*/ 0 h 2534"/>
                <a:gd name="T4" fmla="*/ 3582988 w 1998"/>
                <a:gd name="T5" fmla="*/ 61119 h 2534"/>
                <a:gd name="T6" fmla="*/ 3493324 w 1998"/>
                <a:gd name="T7" fmla="*/ 4302125 h 2534"/>
                <a:gd name="T8" fmla="*/ 55592 w 1998"/>
                <a:gd name="T9" fmla="*/ 3954084 h 2534"/>
                <a:gd name="T10" fmla="*/ 0 60000 65536"/>
                <a:gd name="T11" fmla="*/ 0 60000 65536"/>
                <a:gd name="T12" fmla="*/ 0 60000 65536"/>
                <a:gd name="T13" fmla="*/ 0 60000 65536"/>
                <a:gd name="T14" fmla="*/ 0 60000 65536"/>
                <a:gd name="T15" fmla="*/ 0 w 1998"/>
                <a:gd name="T16" fmla="*/ 0 h 2534"/>
                <a:gd name="T17" fmla="*/ 1998 w 1998"/>
                <a:gd name="T18" fmla="*/ 2534 h 2534"/>
              </a:gdLst>
              <a:ahLst/>
              <a:cxnLst>
                <a:cxn ang="T10">
                  <a:pos x="T0" y="T1"/>
                </a:cxn>
                <a:cxn ang="T11">
                  <a:pos x="T2" y="T3"/>
                </a:cxn>
                <a:cxn ang="T12">
                  <a:pos x="T4" y="T5"/>
                </a:cxn>
                <a:cxn ang="T13">
                  <a:pos x="T6" y="T7"/>
                </a:cxn>
                <a:cxn ang="T14">
                  <a:pos x="T8" y="T9"/>
                </a:cxn>
              </a:cxnLst>
              <a:rect l="T15" t="T16" r="T17" b="T18"/>
              <a:pathLst>
                <a:path w="1998" h="2534">
                  <a:moveTo>
                    <a:pt x="31" y="2329"/>
                  </a:moveTo>
                  <a:lnTo>
                    <a:pt x="0" y="0"/>
                  </a:lnTo>
                  <a:lnTo>
                    <a:pt x="1998" y="36"/>
                  </a:lnTo>
                  <a:lnTo>
                    <a:pt x="1948" y="2534"/>
                  </a:lnTo>
                  <a:lnTo>
                    <a:pt x="31" y="2329"/>
                  </a:lnTo>
                  <a:close/>
                </a:path>
              </a:pathLst>
            </a:custGeom>
            <a:noFill/>
            <a:ln w="9525">
              <a:noFill/>
              <a:round/>
              <a:headEnd/>
              <a:tailEnd/>
            </a:ln>
          </p:spPr>
          <p:txBody>
            <a:bodyPr/>
            <a:lstStyle/>
            <a:p>
              <a:pPr eaLnBrk="1" hangingPunct="1">
                <a:defRPr/>
              </a:pPr>
              <a:endParaRPr lang="en-GB">
                <a:latin typeface="+mn-lt"/>
                <a:ea typeface="+mn-ea"/>
                <a:cs typeface="+mn-cs"/>
              </a:endParaRPr>
            </a:p>
          </p:txBody>
        </p:sp>
        <p:sp>
          <p:nvSpPr>
            <p:cNvPr id="79" name="Freeform 78">
              <a:extLst>
                <a:ext uri="{FF2B5EF4-FFF2-40B4-BE49-F238E27FC236}">
                  <a16:creationId xmlns:a16="http://schemas.microsoft.com/office/drawing/2014/main" id="{4C246739-8B96-CA4B-A5BC-D5387C2981A8}"/>
                </a:ext>
              </a:extLst>
            </p:cNvPr>
            <p:cNvSpPr>
              <a:spLocks/>
            </p:cNvSpPr>
            <p:nvPr/>
          </p:nvSpPr>
          <p:spPr bwMode="auto">
            <a:xfrm>
              <a:off x="3942484" y="4956243"/>
              <a:ext cx="3933825" cy="769938"/>
            </a:xfrm>
            <a:custGeom>
              <a:avLst/>
              <a:gdLst>
                <a:gd name="T0" fmla="*/ 3933825 w 2193"/>
                <a:gd name="T1" fmla="*/ 346895 h 455"/>
                <a:gd name="T2" fmla="*/ 3680898 w 2193"/>
                <a:gd name="T3" fmla="*/ 769938 h 455"/>
                <a:gd name="T4" fmla="*/ 0 w 2193"/>
                <a:gd name="T5" fmla="*/ 360433 h 455"/>
                <a:gd name="T6" fmla="*/ 495092 w 2193"/>
                <a:gd name="T7" fmla="*/ 0 h 455"/>
                <a:gd name="T8" fmla="*/ 3933825 w 2193"/>
                <a:gd name="T9" fmla="*/ 346895 h 455"/>
                <a:gd name="T10" fmla="*/ 0 60000 65536"/>
                <a:gd name="T11" fmla="*/ 0 60000 65536"/>
                <a:gd name="T12" fmla="*/ 0 60000 65536"/>
                <a:gd name="T13" fmla="*/ 0 60000 65536"/>
                <a:gd name="T14" fmla="*/ 0 60000 65536"/>
                <a:gd name="T15" fmla="*/ 0 w 2193"/>
                <a:gd name="T16" fmla="*/ 0 h 455"/>
                <a:gd name="T17" fmla="*/ 2193 w 2193"/>
                <a:gd name="T18" fmla="*/ 455 h 455"/>
              </a:gdLst>
              <a:ahLst/>
              <a:cxnLst>
                <a:cxn ang="T10">
                  <a:pos x="T0" y="T1"/>
                </a:cxn>
                <a:cxn ang="T11">
                  <a:pos x="T2" y="T3"/>
                </a:cxn>
                <a:cxn ang="T12">
                  <a:pos x="T4" y="T5"/>
                </a:cxn>
                <a:cxn ang="T13">
                  <a:pos x="T6" y="T7"/>
                </a:cxn>
                <a:cxn ang="T14">
                  <a:pos x="T8" y="T9"/>
                </a:cxn>
              </a:cxnLst>
              <a:rect l="T15" t="T16" r="T17" b="T18"/>
              <a:pathLst>
                <a:path w="2193" h="455">
                  <a:moveTo>
                    <a:pt x="2193" y="205"/>
                  </a:moveTo>
                  <a:lnTo>
                    <a:pt x="2052" y="455"/>
                  </a:lnTo>
                  <a:lnTo>
                    <a:pt x="0" y="213"/>
                  </a:lnTo>
                  <a:lnTo>
                    <a:pt x="276" y="0"/>
                  </a:lnTo>
                  <a:lnTo>
                    <a:pt x="2193" y="205"/>
                  </a:lnTo>
                  <a:close/>
                </a:path>
              </a:pathLst>
            </a:custGeom>
            <a:noFill/>
            <a:ln w="9525">
              <a:noFill/>
              <a:round/>
              <a:headEnd/>
              <a:tailEnd/>
            </a:ln>
          </p:spPr>
          <p:txBody>
            <a:bodyPr/>
            <a:lstStyle/>
            <a:p>
              <a:pPr eaLnBrk="1" hangingPunct="1">
                <a:defRPr/>
              </a:pPr>
              <a:endParaRPr lang="en-GB">
                <a:latin typeface="+mn-lt"/>
                <a:ea typeface="+mn-ea"/>
                <a:cs typeface="+mn-cs"/>
              </a:endParaRPr>
            </a:p>
          </p:txBody>
        </p:sp>
        <p:sp>
          <p:nvSpPr>
            <p:cNvPr id="80" name="Freeform 79">
              <a:extLst>
                <a:ext uri="{FF2B5EF4-FFF2-40B4-BE49-F238E27FC236}">
                  <a16:creationId xmlns:a16="http://schemas.microsoft.com/office/drawing/2014/main" id="{C72FD68B-4F88-124B-9FFD-F882FDA9BC38}"/>
                </a:ext>
              </a:extLst>
            </p:cNvPr>
            <p:cNvSpPr>
              <a:spLocks/>
            </p:cNvSpPr>
            <p:nvPr/>
          </p:nvSpPr>
          <p:spPr bwMode="auto">
            <a:xfrm>
              <a:off x="3866284" y="1000193"/>
              <a:ext cx="571500" cy="4314825"/>
            </a:xfrm>
            <a:custGeom>
              <a:avLst/>
              <a:gdLst>
                <a:gd name="T0" fmla="*/ 77036 w 319"/>
                <a:gd name="T1" fmla="*/ 4314825 h 2542"/>
                <a:gd name="T2" fmla="*/ 0 w 319"/>
                <a:gd name="T3" fmla="*/ 61107 h 2542"/>
                <a:gd name="T4" fmla="*/ 515962 w 319"/>
                <a:gd name="T5" fmla="*/ 0 h 2542"/>
                <a:gd name="T6" fmla="*/ 571500 w 319"/>
                <a:gd name="T7" fmla="*/ 3953276 h 2542"/>
                <a:gd name="T8" fmla="*/ 77036 w 319"/>
                <a:gd name="T9" fmla="*/ 4314825 h 2542"/>
                <a:gd name="T10" fmla="*/ 0 60000 65536"/>
                <a:gd name="T11" fmla="*/ 0 60000 65536"/>
                <a:gd name="T12" fmla="*/ 0 60000 65536"/>
                <a:gd name="T13" fmla="*/ 0 60000 65536"/>
                <a:gd name="T14" fmla="*/ 0 60000 65536"/>
                <a:gd name="T15" fmla="*/ 0 w 319"/>
                <a:gd name="T16" fmla="*/ 0 h 2542"/>
                <a:gd name="T17" fmla="*/ 319 w 319"/>
                <a:gd name="T18" fmla="*/ 2542 h 2542"/>
              </a:gdLst>
              <a:ahLst/>
              <a:cxnLst>
                <a:cxn ang="T10">
                  <a:pos x="T0" y="T1"/>
                </a:cxn>
                <a:cxn ang="T11">
                  <a:pos x="T2" y="T3"/>
                </a:cxn>
                <a:cxn ang="T12">
                  <a:pos x="T4" y="T5"/>
                </a:cxn>
                <a:cxn ang="T13">
                  <a:pos x="T6" y="T7"/>
                </a:cxn>
                <a:cxn ang="T14">
                  <a:pos x="T8" y="T9"/>
                </a:cxn>
              </a:cxnLst>
              <a:rect l="T15" t="T16" r="T17" b="T18"/>
              <a:pathLst>
                <a:path w="319" h="2542">
                  <a:moveTo>
                    <a:pt x="43" y="2542"/>
                  </a:moveTo>
                  <a:lnTo>
                    <a:pt x="0" y="36"/>
                  </a:lnTo>
                  <a:lnTo>
                    <a:pt x="288" y="0"/>
                  </a:lnTo>
                  <a:lnTo>
                    <a:pt x="319" y="2329"/>
                  </a:lnTo>
                  <a:lnTo>
                    <a:pt x="43" y="2542"/>
                  </a:lnTo>
                  <a:close/>
                </a:path>
              </a:pathLst>
            </a:custGeom>
            <a:noFill/>
            <a:ln w="9525">
              <a:solidFill>
                <a:srgbClr val="C0C0C0"/>
              </a:solidFill>
              <a:round/>
              <a:headEnd/>
              <a:tailEnd/>
            </a:ln>
          </p:spPr>
          <p:txBody>
            <a:bodyPr/>
            <a:lstStyle/>
            <a:p>
              <a:pPr eaLnBrk="1" hangingPunct="1">
                <a:defRPr/>
              </a:pPr>
              <a:endParaRPr lang="en-GB">
                <a:latin typeface="+mn-lt"/>
                <a:ea typeface="+mn-ea"/>
                <a:cs typeface="+mn-cs"/>
              </a:endParaRPr>
            </a:p>
          </p:txBody>
        </p:sp>
        <p:sp>
          <p:nvSpPr>
            <p:cNvPr id="81" name="Freeform 80">
              <a:extLst>
                <a:ext uri="{FF2B5EF4-FFF2-40B4-BE49-F238E27FC236}">
                  <a16:creationId xmlns:a16="http://schemas.microsoft.com/office/drawing/2014/main" id="{C329B667-AFA4-F842-9A3F-98F9B8B01FEB}"/>
                </a:ext>
              </a:extLst>
            </p:cNvPr>
            <p:cNvSpPr>
              <a:spLocks/>
            </p:cNvSpPr>
            <p:nvPr/>
          </p:nvSpPr>
          <p:spPr bwMode="auto">
            <a:xfrm>
              <a:off x="4366347" y="1000193"/>
              <a:ext cx="3582987" cy="4302125"/>
            </a:xfrm>
            <a:custGeom>
              <a:avLst/>
              <a:gdLst>
                <a:gd name="T0" fmla="*/ 55592 w 1998"/>
                <a:gd name="T1" fmla="*/ 3954084 h 2534"/>
                <a:gd name="T2" fmla="*/ 0 w 1998"/>
                <a:gd name="T3" fmla="*/ 0 h 2534"/>
                <a:gd name="T4" fmla="*/ 3582988 w 1998"/>
                <a:gd name="T5" fmla="*/ 61119 h 2534"/>
                <a:gd name="T6" fmla="*/ 3493324 w 1998"/>
                <a:gd name="T7" fmla="*/ 4302125 h 2534"/>
                <a:gd name="T8" fmla="*/ 55592 w 1998"/>
                <a:gd name="T9" fmla="*/ 3954084 h 2534"/>
                <a:gd name="T10" fmla="*/ 0 60000 65536"/>
                <a:gd name="T11" fmla="*/ 0 60000 65536"/>
                <a:gd name="T12" fmla="*/ 0 60000 65536"/>
                <a:gd name="T13" fmla="*/ 0 60000 65536"/>
                <a:gd name="T14" fmla="*/ 0 60000 65536"/>
                <a:gd name="T15" fmla="*/ 0 w 1998"/>
                <a:gd name="T16" fmla="*/ 0 h 2534"/>
                <a:gd name="T17" fmla="*/ 1998 w 1998"/>
                <a:gd name="T18" fmla="*/ 2534 h 2534"/>
              </a:gdLst>
              <a:ahLst/>
              <a:cxnLst>
                <a:cxn ang="T10">
                  <a:pos x="T0" y="T1"/>
                </a:cxn>
                <a:cxn ang="T11">
                  <a:pos x="T2" y="T3"/>
                </a:cxn>
                <a:cxn ang="T12">
                  <a:pos x="T4" y="T5"/>
                </a:cxn>
                <a:cxn ang="T13">
                  <a:pos x="T6" y="T7"/>
                </a:cxn>
                <a:cxn ang="T14">
                  <a:pos x="T8" y="T9"/>
                </a:cxn>
              </a:cxnLst>
              <a:rect l="T15" t="T16" r="T17" b="T18"/>
              <a:pathLst>
                <a:path w="1998" h="2534">
                  <a:moveTo>
                    <a:pt x="31" y="2329"/>
                  </a:moveTo>
                  <a:lnTo>
                    <a:pt x="0" y="0"/>
                  </a:lnTo>
                  <a:lnTo>
                    <a:pt x="1998" y="36"/>
                  </a:lnTo>
                  <a:lnTo>
                    <a:pt x="1948" y="2534"/>
                  </a:lnTo>
                  <a:lnTo>
                    <a:pt x="31" y="2329"/>
                  </a:lnTo>
                  <a:close/>
                </a:path>
              </a:pathLst>
            </a:custGeom>
            <a:noFill/>
            <a:ln w="9525">
              <a:solidFill>
                <a:srgbClr val="C0C0C0"/>
              </a:solidFill>
              <a:round/>
              <a:headEnd/>
              <a:tailEnd/>
            </a:ln>
          </p:spPr>
          <p:txBody>
            <a:bodyPr/>
            <a:lstStyle/>
            <a:p>
              <a:pPr eaLnBrk="1" hangingPunct="1">
                <a:defRPr/>
              </a:pPr>
              <a:endParaRPr lang="en-GB">
                <a:latin typeface="+mn-lt"/>
                <a:ea typeface="+mn-ea"/>
                <a:cs typeface="+mn-cs"/>
              </a:endParaRPr>
            </a:p>
          </p:txBody>
        </p:sp>
        <p:sp>
          <p:nvSpPr>
            <p:cNvPr id="82" name="Line 10">
              <a:extLst>
                <a:ext uri="{FF2B5EF4-FFF2-40B4-BE49-F238E27FC236}">
                  <a16:creationId xmlns:a16="http://schemas.microsoft.com/office/drawing/2014/main" id="{830DFAF0-1EB6-764C-91E4-EF5A16DA71C6}"/>
                </a:ext>
              </a:extLst>
            </p:cNvPr>
            <p:cNvSpPr>
              <a:spLocks noChangeShapeType="1"/>
            </p:cNvSpPr>
            <p:nvPr/>
          </p:nvSpPr>
          <p:spPr bwMode="auto">
            <a:xfrm>
              <a:off x="3931372" y="5315650"/>
              <a:ext cx="3679825" cy="429771"/>
            </a:xfrm>
            <a:prstGeom prst="line">
              <a:avLst/>
            </a:prstGeom>
            <a:noFill/>
            <a:ln w="19050">
              <a:solidFill>
                <a:srgbClr val="969696"/>
              </a:solidFill>
              <a:round/>
              <a:headEnd/>
              <a:tailEnd/>
            </a:ln>
          </p:spPr>
          <p:txBody>
            <a:bodyPr/>
            <a:lstStyle/>
            <a:p>
              <a:pPr eaLnBrk="1" hangingPunct="1">
                <a:defRPr/>
              </a:pPr>
              <a:endParaRPr lang="en-US">
                <a:latin typeface="+mn-lt"/>
                <a:ea typeface="+mn-ea"/>
                <a:cs typeface="+mn-cs"/>
              </a:endParaRPr>
            </a:p>
          </p:txBody>
        </p:sp>
        <p:sp>
          <p:nvSpPr>
            <p:cNvPr id="83" name="Line 11">
              <a:extLst>
                <a:ext uri="{FF2B5EF4-FFF2-40B4-BE49-F238E27FC236}">
                  <a16:creationId xmlns:a16="http://schemas.microsoft.com/office/drawing/2014/main" id="{42899675-EBB9-E146-A21E-A68EE1B5BA31}"/>
                </a:ext>
              </a:extLst>
            </p:cNvPr>
            <p:cNvSpPr>
              <a:spLocks noChangeShapeType="1"/>
            </p:cNvSpPr>
            <p:nvPr/>
          </p:nvSpPr>
          <p:spPr bwMode="auto">
            <a:xfrm>
              <a:off x="3942484" y="5315018"/>
              <a:ext cx="0" cy="77788"/>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84" name="Line 12">
              <a:extLst>
                <a:ext uri="{FF2B5EF4-FFF2-40B4-BE49-F238E27FC236}">
                  <a16:creationId xmlns:a16="http://schemas.microsoft.com/office/drawing/2014/main" id="{1FBE7307-D866-7046-AA5B-936554D8A1B9}"/>
                </a:ext>
              </a:extLst>
            </p:cNvPr>
            <p:cNvSpPr>
              <a:spLocks noChangeShapeType="1"/>
            </p:cNvSpPr>
            <p:nvPr/>
          </p:nvSpPr>
          <p:spPr bwMode="auto">
            <a:xfrm>
              <a:off x="5110884" y="5442018"/>
              <a:ext cx="0" cy="73025"/>
            </a:xfrm>
            <a:prstGeom prst="line">
              <a:avLst/>
            </a:prstGeom>
            <a:noFill/>
            <a:ln w="19050">
              <a:solidFill>
                <a:srgbClr val="969696"/>
              </a:solidFill>
              <a:round/>
              <a:headEnd/>
              <a:tailEnd/>
            </a:ln>
          </p:spPr>
          <p:txBody>
            <a:bodyPr/>
            <a:lstStyle/>
            <a:p>
              <a:pPr eaLnBrk="1" hangingPunct="1">
                <a:defRPr/>
              </a:pPr>
              <a:endParaRPr lang="en-US">
                <a:latin typeface="+mn-lt"/>
                <a:ea typeface="+mn-ea"/>
                <a:cs typeface="+mn-cs"/>
              </a:endParaRPr>
            </a:p>
          </p:txBody>
        </p:sp>
        <p:sp>
          <p:nvSpPr>
            <p:cNvPr id="85" name="Line 13">
              <a:extLst>
                <a:ext uri="{FF2B5EF4-FFF2-40B4-BE49-F238E27FC236}">
                  <a16:creationId xmlns:a16="http://schemas.microsoft.com/office/drawing/2014/main" id="{655F6680-4993-4E49-91DC-F1959E6D8950}"/>
                </a:ext>
              </a:extLst>
            </p:cNvPr>
            <p:cNvSpPr>
              <a:spLocks noChangeShapeType="1"/>
            </p:cNvSpPr>
            <p:nvPr/>
          </p:nvSpPr>
          <p:spPr bwMode="auto">
            <a:xfrm>
              <a:off x="6333259" y="5578543"/>
              <a:ext cx="0" cy="74613"/>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86" name="Line 14">
              <a:extLst>
                <a:ext uri="{FF2B5EF4-FFF2-40B4-BE49-F238E27FC236}">
                  <a16:creationId xmlns:a16="http://schemas.microsoft.com/office/drawing/2014/main" id="{6B396FA0-CEE9-4E4E-8AB2-9D238FA3A889}"/>
                </a:ext>
              </a:extLst>
            </p:cNvPr>
            <p:cNvSpPr>
              <a:spLocks noChangeShapeType="1"/>
            </p:cNvSpPr>
            <p:nvPr/>
          </p:nvSpPr>
          <p:spPr bwMode="auto">
            <a:xfrm>
              <a:off x="7622309" y="5726181"/>
              <a:ext cx="0" cy="74612"/>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87" name="Rectangle 86">
              <a:extLst>
                <a:ext uri="{FF2B5EF4-FFF2-40B4-BE49-F238E27FC236}">
                  <a16:creationId xmlns:a16="http://schemas.microsoft.com/office/drawing/2014/main" id="{7B87D93B-8869-DA4D-B448-148055339819}"/>
                </a:ext>
              </a:extLst>
            </p:cNvPr>
            <p:cNvSpPr>
              <a:spLocks noChangeArrowheads="1"/>
            </p:cNvSpPr>
            <p:nvPr/>
          </p:nvSpPr>
          <p:spPr bwMode="auto">
            <a:xfrm>
              <a:off x="4107422" y="5404716"/>
              <a:ext cx="881392" cy="3021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1600" dirty="0">
                  <a:solidFill>
                    <a:schemeClr val="tx1">
                      <a:lumMod val="75000"/>
                      <a:lumOff val="25000"/>
                    </a:schemeClr>
                  </a:solidFill>
                </a:rPr>
                <a:t>2005</a:t>
              </a:r>
            </a:p>
          </p:txBody>
        </p:sp>
        <p:sp>
          <p:nvSpPr>
            <p:cNvPr id="88" name="Freeform 87">
              <a:extLst>
                <a:ext uri="{FF2B5EF4-FFF2-40B4-BE49-F238E27FC236}">
                  <a16:creationId xmlns:a16="http://schemas.microsoft.com/office/drawing/2014/main" id="{E383355D-2B86-F240-B96B-8460C47D14C9}"/>
                </a:ext>
              </a:extLst>
            </p:cNvPr>
            <p:cNvSpPr>
              <a:spLocks/>
            </p:cNvSpPr>
            <p:nvPr/>
          </p:nvSpPr>
          <p:spPr bwMode="auto">
            <a:xfrm>
              <a:off x="5001347" y="4456181"/>
              <a:ext cx="174625" cy="846137"/>
            </a:xfrm>
            <a:custGeom>
              <a:avLst/>
              <a:gdLst>
                <a:gd name="T0" fmla="*/ 0 w 98"/>
                <a:gd name="T1" fmla="*/ 846137 h 499"/>
                <a:gd name="T2" fmla="*/ 0 w 98"/>
                <a:gd name="T3" fmla="*/ 123784 h 499"/>
                <a:gd name="T4" fmla="*/ 174625 w 98"/>
                <a:gd name="T5" fmla="*/ 0 h 499"/>
                <a:gd name="T6" fmla="*/ 174625 w 98"/>
                <a:gd name="T7" fmla="*/ 696918 h 499"/>
                <a:gd name="T8" fmla="*/ 0 w 98"/>
                <a:gd name="T9" fmla="*/ 846137 h 499"/>
                <a:gd name="T10" fmla="*/ 0 60000 65536"/>
                <a:gd name="T11" fmla="*/ 0 60000 65536"/>
                <a:gd name="T12" fmla="*/ 0 60000 65536"/>
                <a:gd name="T13" fmla="*/ 0 60000 65536"/>
                <a:gd name="T14" fmla="*/ 0 60000 65536"/>
                <a:gd name="T15" fmla="*/ 0 w 98"/>
                <a:gd name="T16" fmla="*/ 0 h 499"/>
                <a:gd name="T17" fmla="*/ 98 w 98"/>
                <a:gd name="T18" fmla="*/ 499 h 499"/>
              </a:gdLst>
              <a:ahLst/>
              <a:cxnLst>
                <a:cxn ang="T10">
                  <a:pos x="T0" y="T1"/>
                </a:cxn>
                <a:cxn ang="T11">
                  <a:pos x="T2" y="T3"/>
                </a:cxn>
                <a:cxn ang="T12">
                  <a:pos x="T4" y="T5"/>
                </a:cxn>
                <a:cxn ang="T13">
                  <a:pos x="T6" y="T7"/>
                </a:cxn>
                <a:cxn ang="T14">
                  <a:pos x="T8" y="T9"/>
                </a:cxn>
              </a:cxnLst>
              <a:rect l="T15" t="T16" r="T17" b="T18"/>
              <a:pathLst>
                <a:path w="98" h="499">
                  <a:moveTo>
                    <a:pt x="0" y="499"/>
                  </a:moveTo>
                  <a:lnTo>
                    <a:pt x="0" y="73"/>
                  </a:lnTo>
                  <a:lnTo>
                    <a:pt x="98" y="0"/>
                  </a:lnTo>
                  <a:lnTo>
                    <a:pt x="98" y="411"/>
                  </a:lnTo>
                  <a:lnTo>
                    <a:pt x="0" y="499"/>
                  </a:lnTo>
                  <a:close/>
                </a:path>
              </a:pathLst>
            </a:custGeom>
            <a:solidFill>
              <a:schemeClr val="accent1">
                <a:lumMod val="50000"/>
              </a:schemeClr>
            </a:solidFill>
            <a:ln w="9525">
              <a:solidFill>
                <a:schemeClr val="accent1">
                  <a:lumMod val="50000"/>
                </a:schemeClr>
              </a:solidFill>
              <a:round/>
              <a:headEnd/>
              <a:tailEnd/>
            </a:ln>
          </p:spPr>
          <p:txBody>
            <a:bodyPr/>
            <a:lstStyle/>
            <a:p>
              <a:pPr eaLnBrk="1" hangingPunct="1">
                <a:defRPr/>
              </a:pPr>
              <a:endParaRPr lang="en-GB">
                <a:latin typeface="+mn-lt"/>
                <a:ea typeface="+mn-ea"/>
                <a:cs typeface="+mn-cs"/>
              </a:endParaRPr>
            </a:p>
          </p:txBody>
        </p:sp>
        <p:sp>
          <p:nvSpPr>
            <p:cNvPr id="89" name="Freeform 88">
              <a:extLst>
                <a:ext uri="{FF2B5EF4-FFF2-40B4-BE49-F238E27FC236}">
                  <a16:creationId xmlns:a16="http://schemas.microsoft.com/office/drawing/2014/main" id="{2E4B75DE-22D1-EF46-B7E4-BEBFB597C27F}"/>
                </a:ext>
              </a:extLst>
            </p:cNvPr>
            <p:cNvSpPr>
              <a:spLocks/>
            </p:cNvSpPr>
            <p:nvPr/>
          </p:nvSpPr>
          <p:spPr bwMode="auto">
            <a:xfrm>
              <a:off x="4317134" y="4518093"/>
              <a:ext cx="684213" cy="784225"/>
            </a:xfrm>
            <a:custGeom>
              <a:avLst/>
              <a:gdLst>
                <a:gd name="T0" fmla="*/ 21550 w 381"/>
                <a:gd name="T1" fmla="*/ 709698 h 463"/>
                <a:gd name="T2" fmla="*/ 0 w 381"/>
                <a:gd name="T3" fmla="*/ 0 h 463"/>
                <a:gd name="T4" fmla="*/ 684212 w 381"/>
                <a:gd name="T5" fmla="*/ 62670 h 463"/>
                <a:gd name="T6" fmla="*/ 684212 w 381"/>
                <a:gd name="T7" fmla="*/ 784225 h 463"/>
                <a:gd name="T8" fmla="*/ 21550 w 381"/>
                <a:gd name="T9" fmla="*/ 709698 h 463"/>
                <a:gd name="T10" fmla="*/ 0 60000 65536"/>
                <a:gd name="T11" fmla="*/ 0 60000 65536"/>
                <a:gd name="T12" fmla="*/ 0 60000 65536"/>
                <a:gd name="T13" fmla="*/ 0 60000 65536"/>
                <a:gd name="T14" fmla="*/ 0 60000 65536"/>
                <a:gd name="T15" fmla="*/ 0 w 381"/>
                <a:gd name="T16" fmla="*/ 0 h 463"/>
                <a:gd name="T17" fmla="*/ 381 w 381"/>
                <a:gd name="T18" fmla="*/ 463 h 463"/>
              </a:gdLst>
              <a:ahLst/>
              <a:cxnLst>
                <a:cxn ang="T10">
                  <a:pos x="T0" y="T1"/>
                </a:cxn>
                <a:cxn ang="T11">
                  <a:pos x="T2" y="T3"/>
                </a:cxn>
                <a:cxn ang="T12">
                  <a:pos x="T4" y="T5"/>
                </a:cxn>
                <a:cxn ang="T13">
                  <a:pos x="T6" y="T7"/>
                </a:cxn>
                <a:cxn ang="T14">
                  <a:pos x="T8" y="T9"/>
                </a:cxn>
              </a:cxnLst>
              <a:rect l="T15" t="T16" r="T17" b="T18"/>
              <a:pathLst>
                <a:path w="381" h="463">
                  <a:moveTo>
                    <a:pt x="12" y="419"/>
                  </a:moveTo>
                  <a:lnTo>
                    <a:pt x="0" y="0"/>
                  </a:lnTo>
                  <a:lnTo>
                    <a:pt x="381" y="37"/>
                  </a:lnTo>
                  <a:lnTo>
                    <a:pt x="381" y="463"/>
                  </a:lnTo>
                  <a:lnTo>
                    <a:pt x="12" y="419"/>
                  </a:lnTo>
                  <a:close/>
                </a:path>
              </a:pathLst>
            </a:custGeom>
            <a:solidFill>
              <a:schemeClr val="accent1"/>
            </a:solidFill>
            <a:ln w="9525">
              <a:noFill/>
              <a:round/>
              <a:headEnd/>
              <a:tailEnd/>
            </a:ln>
          </p:spPr>
          <p:txBody>
            <a:bodyPr/>
            <a:lstStyle/>
            <a:p>
              <a:pPr eaLnBrk="1" hangingPunct="1">
                <a:defRPr/>
              </a:pPr>
              <a:endParaRPr lang="en-GB">
                <a:latin typeface="+mn-lt"/>
                <a:ea typeface="+mn-ea"/>
                <a:cs typeface="+mn-cs"/>
              </a:endParaRPr>
            </a:p>
          </p:txBody>
        </p:sp>
        <p:sp>
          <p:nvSpPr>
            <p:cNvPr id="90" name="Freeform 89">
              <a:extLst>
                <a:ext uri="{FF2B5EF4-FFF2-40B4-BE49-F238E27FC236}">
                  <a16:creationId xmlns:a16="http://schemas.microsoft.com/office/drawing/2014/main" id="{D9EC2D0E-BE77-A44F-ADD7-BAA9961A0DEC}"/>
                </a:ext>
              </a:extLst>
            </p:cNvPr>
            <p:cNvSpPr>
              <a:spLocks/>
            </p:cNvSpPr>
            <p:nvPr/>
          </p:nvSpPr>
          <p:spPr bwMode="auto">
            <a:xfrm>
              <a:off x="4317134" y="4392681"/>
              <a:ext cx="858838" cy="187325"/>
            </a:xfrm>
            <a:custGeom>
              <a:avLst/>
              <a:gdLst>
                <a:gd name="T0" fmla="*/ 683125 w 479"/>
                <a:gd name="T1" fmla="*/ 187325 h 110"/>
                <a:gd name="T2" fmla="*/ 858837 w 479"/>
                <a:gd name="T3" fmla="*/ 63009 h 110"/>
                <a:gd name="T4" fmla="*/ 197228 w 479"/>
                <a:gd name="T5" fmla="*/ 0 h 110"/>
                <a:gd name="T6" fmla="*/ 0 w 479"/>
                <a:gd name="T7" fmla="*/ 124316 h 110"/>
                <a:gd name="T8" fmla="*/ 683125 w 479"/>
                <a:gd name="T9" fmla="*/ 187325 h 110"/>
                <a:gd name="T10" fmla="*/ 0 60000 65536"/>
                <a:gd name="T11" fmla="*/ 0 60000 65536"/>
                <a:gd name="T12" fmla="*/ 0 60000 65536"/>
                <a:gd name="T13" fmla="*/ 0 60000 65536"/>
                <a:gd name="T14" fmla="*/ 0 60000 65536"/>
                <a:gd name="T15" fmla="*/ 0 w 479"/>
                <a:gd name="T16" fmla="*/ 0 h 110"/>
                <a:gd name="T17" fmla="*/ 479 w 479"/>
                <a:gd name="T18" fmla="*/ 110 h 110"/>
              </a:gdLst>
              <a:ahLst/>
              <a:cxnLst>
                <a:cxn ang="T10">
                  <a:pos x="T0" y="T1"/>
                </a:cxn>
                <a:cxn ang="T11">
                  <a:pos x="T2" y="T3"/>
                </a:cxn>
                <a:cxn ang="T12">
                  <a:pos x="T4" y="T5"/>
                </a:cxn>
                <a:cxn ang="T13">
                  <a:pos x="T6" y="T7"/>
                </a:cxn>
                <a:cxn ang="T14">
                  <a:pos x="T8" y="T9"/>
                </a:cxn>
              </a:cxnLst>
              <a:rect l="T15" t="T16" r="T17" b="T18"/>
              <a:pathLst>
                <a:path w="479" h="110">
                  <a:moveTo>
                    <a:pt x="381" y="110"/>
                  </a:moveTo>
                  <a:lnTo>
                    <a:pt x="479" y="37"/>
                  </a:lnTo>
                  <a:lnTo>
                    <a:pt x="110" y="0"/>
                  </a:lnTo>
                  <a:lnTo>
                    <a:pt x="0" y="73"/>
                  </a:lnTo>
                  <a:lnTo>
                    <a:pt x="381" y="110"/>
                  </a:lnTo>
                  <a:close/>
                </a:path>
              </a:pathLst>
            </a:custGeom>
            <a:solidFill>
              <a:srgbClr val="BF4D00"/>
            </a:solidFill>
            <a:ln w="9525">
              <a:noFill/>
              <a:round/>
              <a:headEnd/>
              <a:tailEnd/>
            </a:ln>
          </p:spPr>
          <p:txBody>
            <a:bodyPr/>
            <a:lstStyle/>
            <a:p>
              <a:pPr eaLnBrk="1" hangingPunct="1">
                <a:defRPr/>
              </a:pPr>
              <a:endParaRPr lang="en-GB">
                <a:latin typeface="+mn-lt"/>
                <a:ea typeface="+mn-ea"/>
                <a:cs typeface="+mn-cs"/>
              </a:endParaRPr>
            </a:p>
          </p:txBody>
        </p:sp>
        <p:sp>
          <p:nvSpPr>
            <p:cNvPr id="91" name="Freeform 90">
              <a:extLst>
                <a:ext uri="{FF2B5EF4-FFF2-40B4-BE49-F238E27FC236}">
                  <a16:creationId xmlns:a16="http://schemas.microsoft.com/office/drawing/2014/main" id="{44EBC95C-0AEB-0743-AF3E-B5FA66515A48}"/>
                </a:ext>
              </a:extLst>
            </p:cNvPr>
            <p:cNvSpPr>
              <a:spLocks/>
            </p:cNvSpPr>
            <p:nvPr/>
          </p:nvSpPr>
          <p:spPr bwMode="auto">
            <a:xfrm>
              <a:off x="4977534" y="2582931"/>
              <a:ext cx="198438" cy="1997075"/>
            </a:xfrm>
            <a:custGeom>
              <a:avLst/>
              <a:gdLst>
                <a:gd name="T0" fmla="*/ 23240 w 111"/>
                <a:gd name="T1" fmla="*/ 1997075 h 1175"/>
                <a:gd name="T2" fmla="*/ 0 w 111"/>
                <a:gd name="T3" fmla="*/ 74784 h 1175"/>
                <a:gd name="T4" fmla="*/ 187711 w 111"/>
                <a:gd name="T5" fmla="*/ 0 h 1175"/>
                <a:gd name="T6" fmla="*/ 198437 w 111"/>
                <a:gd name="T7" fmla="*/ 1873001 h 1175"/>
                <a:gd name="T8" fmla="*/ 23240 w 111"/>
                <a:gd name="T9" fmla="*/ 1997075 h 1175"/>
                <a:gd name="T10" fmla="*/ 0 60000 65536"/>
                <a:gd name="T11" fmla="*/ 0 60000 65536"/>
                <a:gd name="T12" fmla="*/ 0 60000 65536"/>
                <a:gd name="T13" fmla="*/ 0 60000 65536"/>
                <a:gd name="T14" fmla="*/ 0 60000 65536"/>
                <a:gd name="T15" fmla="*/ 0 w 111"/>
                <a:gd name="T16" fmla="*/ 0 h 1175"/>
                <a:gd name="T17" fmla="*/ 111 w 111"/>
                <a:gd name="T18" fmla="*/ 1175 h 1175"/>
              </a:gdLst>
              <a:ahLst/>
              <a:cxnLst>
                <a:cxn ang="T10">
                  <a:pos x="T0" y="T1"/>
                </a:cxn>
                <a:cxn ang="T11">
                  <a:pos x="T2" y="T3"/>
                </a:cxn>
                <a:cxn ang="T12">
                  <a:pos x="T4" y="T5"/>
                </a:cxn>
                <a:cxn ang="T13">
                  <a:pos x="T6" y="T7"/>
                </a:cxn>
                <a:cxn ang="T14">
                  <a:pos x="T8" y="T9"/>
                </a:cxn>
              </a:cxnLst>
              <a:rect l="T15" t="T16" r="T17" b="T18"/>
              <a:pathLst>
                <a:path w="111" h="1175">
                  <a:moveTo>
                    <a:pt x="13" y="1175"/>
                  </a:moveTo>
                  <a:lnTo>
                    <a:pt x="0" y="44"/>
                  </a:lnTo>
                  <a:lnTo>
                    <a:pt x="105" y="0"/>
                  </a:lnTo>
                  <a:lnTo>
                    <a:pt x="111" y="1102"/>
                  </a:lnTo>
                  <a:lnTo>
                    <a:pt x="13" y="1175"/>
                  </a:lnTo>
                  <a:close/>
                </a:path>
              </a:pathLst>
            </a:custGeom>
            <a:solidFill>
              <a:schemeClr val="bg2">
                <a:lumMod val="75000"/>
              </a:schemeClr>
            </a:solidFill>
            <a:ln w="9525">
              <a:noFill/>
              <a:round/>
              <a:headEnd/>
              <a:tailEnd/>
            </a:ln>
          </p:spPr>
          <p:txBody>
            <a:bodyPr/>
            <a:lstStyle/>
            <a:p>
              <a:pPr eaLnBrk="1" hangingPunct="1">
                <a:defRPr/>
              </a:pPr>
              <a:endParaRPr lang="en-GB">
                <a:latin typeface="+mn-lt"/>
                <a:ea typeface="+mn-ea"/>
                <a:cs typeface="+mn-cs"/>
              </a:endParaRPr>
            </a:p>
          </p:txBody>
        </p:sp>
        <p:sp>
          <p:nvSpPr>
            <p:cNvPr id="92" name="Freeform 91">
              <a:extLst>
                <a:ext uri="{FF2B5EF4-FFF2-40B4-BE49-F238E27FC236}">
                  <a16:creationId xmlns:a16="http://schemas.microsoft.com/office/drawing/2014/main" id="{E66064AE-D469-A14E-8D04-2240228F6B12}"/>
                </a:ext>
              </a:extLst>
            </p:cNvPr>
            <p:cNvSpPr>
              <a:spLocks/>
            </p:cNvSpPr>
            <p:nvPr/>
          </p:nvSpPr>
          <p:spPr bwMode="auto">
            <a:xfrm>
              <a:off x="4294909" y="2622618"/>
              <a:ext cx="706438" cy="1957388"/>
            </a:xfrm>
            <a:custGeom>
              <a:avLst/>
              <a:gdLst>
                <a:gd name="T0" fmla="*/ 23309 w 394"/>
                <a:gd name="T1" fmla="*/ 1894575 h 1153"/>
                <a:gd name="T2" fmla="*/ 0 w 394"/>
                <a:gd name="T3" fmla="*/ 0 h 1153"/>
                <a:gd name="T4" fmla="*/ 683128 w 394"/>
                <a:gd name="T5" fmla="*/ 37348 h 1153"/>
                <a:gd name="T6" fmla="*/ 706437 w 394"/>
                <a:gd name="T7" fmla="*/ 1957388 h 1153"/>
                <a:gd name="T8" fmla="*/ 23309 w 394"/>
                <a:gd name="T9" fmla="*/ 1894575 h 1153"/>
                <a:gd name="T10" fmla="*/ 0 60000 65536"/>
                <a:gd name="T11" fmla="*/ 0 60000 65536"/>
                <a:gd name="T12" fmla="*/ 0 60000 65536"/>
                <a:gd name="T13" fmla="*/ 0 60000 65536"/>
                <a:gd name="T14" fmla="*/ 0 60000 65536"/>
                <a:gd name="T15" fmla="*/ 0 w 394"/>
                <a:gd name="T16" fmla="*/ 0 h 1153"/>
                <a:gd name="T17" fmla="*/ 394 w 394"/>
                <a:gd name="T18" fmla="*/ 1153 h 1153"/>
              </a:gdLst>
              <a:ahLst/>
              <a:cxnLst>
                <a:cxn ang="T10">
                  <a:pos x="T0" y="T1"/>
                </a:cxn>
                <a:cxn ang="T11">
                  <a:pos x="T2" y="T3"/>
                </a:cxn>
                <a:cxn ang="T12">
                  <a:pos x="T4" y="T5"/>
                </a:cxn>
                <a:cxn ang="T13">
                  <a:pos x="T6" y="T7"/>
                </a:cxn>
                <a:cxn ang="T14">
                  <a:pos x="T8" y="T9"/>
                </a:cxn>
              </a:cxnLst>
              <a:rect l="T15" t="T16" r="T17" b="T18"/>
              <a:pathLst>
                <a:path w="394" h="1153">
                  <a:moveTo>
                    <a:pt x="13" y="1116"/>
                  </a:moveTo>
                  <a:lnTo>
                    <a:pt x="0" y="0"/>
                  </a:lnTo>
                  <a:lnTo>
                    <a:pt x="381" y="22"/>
                  </a:lnTo>
                  <a:lnTo>
                    <a:pt x="394" y="1153"/>
                  </a:lnTo>
                  <a:lnTo>
                    <a:pt x="13" y="1116"/>
                  </a:lnTo>
                  <a:close/>
                </a:path>
              </a:pathLst>
            </a:custGeom>
            <a:solidFill>
              <a:schemeClr val="bg2"/>
            </a:solidFill>
            <a:ln w="9525">
              <a:noFill/>
              <a:round/>
              <a:headEnd/>
              <a:tailEnd/>
            </a:ln>
          </p:spPr>
          <p:txBody>
            <a:bodyPr/>
            <a:lstStyle/>
            <a:p>
              <a:pPr eaLnBrk="1" hangingPunct="1">
                <a:defRPr/>
              </a:pPr>
              <a:endParaRPr lang="en-GB">
                <a:latin typeface="+mn-lt"/>
                <a:ea typeface="+mn-ea"/>
                <a:cs typeface="+mn-cs"/>
              </a:endParaRPr>
            </a:p>
          </p:txBody>
        </p:sp>
        <p:sp>
          <p:nvSpPr>
            <p:cNvPr id="93" name="Freeform 92">
              <a:extLst>
                <a:ext uri="{FF2B5EF4-FFF2-40B4-BE49-F238E27FC236}">
                  <a16:creationId xmlns:a16="http://schemas.microsoft.com/office/drawing/2014/main" id="{A52729E5-B894-8242-ADFF-3E0CCA8612C6}"/>
                </a:ext>
              </a:extLst>
            </p:cNvPr>
            <p:cNvSpPr>
              <a:spLocks/>
            </p:cNvSpPr>
            <p:nvPr/>
          </p:nvSpPr>
          <p:spPr bwMode="auto">
            <a:xfrm>
              <a:off x="4294909" y="2548006"/>
              <a:ext cx="871538" cy="112712"/>
            </a:xfrm>
            <a:custGeom>
              <a:avLst/>
              <a:gdLst>
                <a:gd name="T0" fmla="*/ 683242 w 486"/>
                <a:gd name="T1" fmla="*/ 112712 h 66"/>
                <a:gd name="T2" fmla="*/ 871537 w 486"/>
                <a:gd name="T3" fmla="*/ 37571 h 66"/>
                <a:gd name="T4" fmla="*/ 199055 w 486"/>
                <a:gd name="T5" fmla="*/ 0 h 66"/>
                <a:gd name="T6" fmla="*/ 0 w 486"/>
                <a:gd name="T7" fmla="*/ 75141 h 66"/>
                <a:gd name="T8" fmla="*/ 683242 w 486"/>
                <a:gd name="T9" fmla="*/ 112712 h 66"/>
                <a:gd name="T10" fmla="*/ 0 60000 65536"/>
                <a:gd name="T11" fmla="*/ 0 60000 65536"/>
                <a:gd name="T12" fmla="*/ 0 60000 65536"/>
                <a:gd name="T13" fmla="*/ 0 60000 65536"/>
                <a:gd name="T14" fmla="*/ 0 60000 65536"/>
                <a:gd name="T15" fmla="*/ 0 w 486"/>
                <a:gd name="T16" fmla="*/ 0 h 66"/>
                <a:gd name="T17" fmla="*/ 486 w 486"/>
                <a:gd name="T18" fmla="*/ 66 h 66"/>
              </a:gdLst>
              <a:ahLst/>
              <a:cxnLst>
                <a:cxn ang="T10">
                  <a:pos x="T0" y="T1"/>
                </a:cxn>
                <a:cxn ang="T11">
                  <a:pos x="T2" y="T3"/>
                </a:cxn>
                <a:cxn ang="T12">
                  <a:pos x="T4" y="T5"/>
                </a:cxn>
                <a:cxn ang="T13">
                  <a:pos x="T6" y="T7"/>
                </a:cxn>
                <a:cxn ang="T14">
                  <a:pos x="T8" y="T9"/>
                </a:cxn>
              </a:cxnLst>
              <a:rect l="T15" t="T16" r="T17" b="T18"/>
              <a:pathLst>
                <a:path w="486" h="66">
                  <a:moveTo>
                    <a:pt x="381" y="66"/>
                  </a:moveTo>
                  <a:lnTo>
                    <a:pt x="486" y="22"/>
                  </a:lnTo>
                  <a:lnTo>
                    <a:pt x="111" y="0"/>
                  </a:lnTo>
                  <a:lnTo>
                    <a:pt x="0" y="44"/>
                  </a:lnTo>
                  <a:lnTo>
                    <a:pt x="381" y="66"/>
                  </a:lnTo>
                  <a:close/>
                </a:path>
              </a:pathLst>
            </a:custGeom>
            <a:solidFill>
              <a:schemeClr val="bg2">
                <a:lumMod val="75000"/>
              </a:schemeClr>
            </a:solidFill>
            <a:ln w="9525">
              <a:noFill/>
              <a:round/>
              <a:headEnd/>
              <a:tailEnd/>
            </a:ln>
          </p:spPr>
          <p:txBody>
            <a:bodyPr/>
            <a:lstStyle/>
            <a:p>
              <a:pPr eaLnBrk="1" hangingPunct="1">
                <a:defRPr/>
              </a:pPr>
              <a:endParaRPr lang="en-GB">
                <a:latin typeface="+mn-lt"/>
                <a:ea typeface="+mn-ea"/>
                <a:cs typeface="+mn-cs"/>
              </a:endParaRPr>
            </a:p>
          </p:txBody>
        </p:sp>
        <p:sp>
          <p:nvSpPr>
            <p:cNvPr id="94" name="Rectangle 93">
              <a:extLst>
                <a:ext uri="{FF2B5EF4-FFF2-40B4-BE49-F238E27FC236}">
                  <a16:creationId xmlns:a16="http://schemas.microsoft.com/office/drawing/2014/main" id="{657B7CFE-9CAF-2D41-A980-76DA4275AB13}"/>
                </a:ext>
              </a:extLst>
            </p:cNvPr>
            <p:cNvSpPr>
              <a:spLocks noChangeArrowheads="1"/>
            </p:cNvSpPr>
            <p:nvPr/>
          </p:nvSpPr>
          <p:spPr bwMode="auto">
            <a:xfrm rot="297862">
              <a:off x="4439372" y="4646681"/>
              <a:ext cx="42703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2.1</a:t>
              </a:r>
              <a:endParaRPr lang="en-US" sz="1400" dirty="0">
                <a:solidFill>
                  <a:schemeClr val="tx1">
                    <a:lumMod val="75000"/>
                    <a:lumOff val="25000"/>
                  </a:schemeClr>
                </a:solidFill>
              </a:endParaRPr>
            </a:p>
          </p:txBody>
        </p:sp>
        <p:sp>
          <p:nvSpPr>
            <p:cNvPr id="95" name="Rectangle 94">
              <a:extLst>
                <a:ext uri="{FF2B5EF4-FFF2-40B4-BE49-F238E27FC236}">
                  <a16:creationId xmlns:a16="http://schemas.microsoft.com/office/drawing/2014/main" id="{2D99A249-3DF2-C742-9063-FA8D68756C09}"/>
                </a:ext>
              </a:extLst>
            </p:cNvPr>
            <p:cNvSpPr>
              <a:spLocks noChangeArrowheads="1"/>
            </p:cNvSpPr>
            <p:nvPr/>
          </p:nvSpPr>
          <p:spPr bwMode="auto">
            <a:xfrm rot="120000">
              <a:off x="4356822" y="3318998"/>
              <a:ext cx="577850" cy="604318"/>
            </a:xfrm>
            <a:prstGeom prst="rect">
              <a:avLst/>
            </a:prstGeom>
            <a:noFill/>
            <a:ln w="9525">
              <a:noFill/>
              <a:miter lim="800000"/>
              <a:headEnd/>
              <a:tailEnd/>
            </a:ln>
          </p:spPr>
          <p:txBody>
            <a:bodyPr wrap="square" lIns="0" tIns="0" rIns="0" bIns="0">
              <a:spAutoFit/>
            </a:bodyPr>
            <a:lstStyle/>
            <a:p>
              <a:pPr algn="ctr" eaLnBrk="1" hangingPunct="1">
                <a:defRPr/>
              </a:pPr>
              <a:r>
                <a:rPr lang="en-US" sz="2000" dirty="0">
                  <a:solidFill>
                    <a:schemeClr val="bg1"/>
                  </a:solidFill>
                  <a:latin typeface="+mn-lt"/>
                  <a:ea typeface="+mn-ea"/>
                  <a:cs typeface="+mn-cs"/>
                </a:rPr>
                <a:t>5.5</a:t>
              </a:r>
              <a:br>
                <a:rPr lang="en-US" sz="2000" dirty="0">
                  <a:solidFill>
                    <a:schemeClr val="bg1"/>
                  </a:solidFill>
                  <a:latin typeface="+mn-lt"/>
                  <a:ea typeface="+mn-ea"/>
                  <a:cs typeface="+mn-cs"/>
                </a:rPr>
              </a:br>
              <a:r>
                <a:rPr lang="en-US" sz="1200" dirty="0">
                  <a:solidFill>
                    <a:schemeClr val="bg1"/>
                  </a:solidFill>
                  <a:latin typeface="+mn-lt"/>
                  <a:ea typeface="+mn-ea"/>
                  <a:cs typeface="+mn-cs"/>
                </a:rPr>
                <a:t>million</a:t>
              </a:r>
            </a:p>
          </p:txBody>
        </p:sp>
        <p:sp>
          <p:nvSpPr>
            <p:cNvPr id="96" name="Freeform 95">
              <a:extLst>
                <a:ext uri="{FF2B5EF4-FFF2-40B4-BE49-F238E27FC236}">
                  <a16:creationId xmlns:a16="http://schemas.microsoft.com/office/drawing/2014/main" id="{B220E95C-7102-DB44-96D3-C3EA2649E9BC}"/>
                </a:ext>
              </a:extLst>
            </p:cNvPr>
            <p:cNvSpPr>
              <a:spLocks/>
            </p:cNvSpPr>
            <p:nvPr/>
          </p:nvSpPr>
          <p:spPr bwMode="auto">
            <a:xfrm>
              <a:off x="6190384" y="4491106"/>
              <a:ext cx="153988" cy="936625"/>
            </a:xfrm>
            <a:custGeom>
              <a:avLst/>
              <a:gdLst>
                <a:gd name="T0" fmla="*/ 0 w 86"/>
                <a:gd name="T1" fmla="*/ 936625 h 551"/>
                <a:gd name="T2" fmla="*/ 0 w 86"/>
                <a:gd name="T3" fmla="*/ 137689 h 551"/>
                <a:gd name="T4" fmla="*/ 153987 w 86"/>
                <a:gd name="T5" fmla="*/ 0 h 551"/>
                <a:gd name="T6" fmla="*/ 143244 w 86"/>
                <a:gd name="T7" fmla="*/ 773438 h 551"/>
                <a:gd name="T8" fmla="*/ 0 w 86"/>
                <a:gd name="T9" fmla="*/ 936625 h 551"/>
                <a:gd name="T10" fmla="*/ 0 60000 65536"/>
                <a:gd name="T11" fmla="*/ 0 60000 65536"/>
                <a:gd name="T12" fmla="*/ 0 60000 65536"/>
                <a:gd name="T13" fmla="*/ 0 60000 65536"/>
                <a:gd name="T14" fmla="*/ 0 60000 65536"/>
                <a:gd name="T15" fmla="*/ 0 w 86"/>
                <a:gd name="T16" fmla="*/ 0 h 551"/>
                <a:gd name="T17" fmla="*/ 86 w 86"/>
                <a:gd name="T18" fmla="*/ 551 h 551"/>
              </a:gdLst>
              <a:ahLst/>
              <a:cxnLst>
                <a:cxn ang="T10">
                  <a:pos x="T0" y="T1"/>
                </a:cxn>
                <a:cxn ang="T11">
                  <a:pos x="T2" y="T3"/>
                </a:cxn>
                <a:cxn ang="T12">
                  <a:pos x="T4" y="T5"/>
                </a:cxn>
                <a:cxn ang="T13">
                  <a:pos x="T6" y="T7"/>
                </a:cxn>
                <a:cxn ang="T14">
                  <a:pos x="T8" y="T9"/>
                </a:cxn>
              </a:cxnLst>
              <a:rect l="T15" t="T16" r="T17" b="T18"/>
              <a:pathLst>
                <a:path w="86" h="551">
                  <a:moveTo>
                    <a:pt x="0" y="551"/>
                  </a:moveTo>
                  <a:lnTo>
                    <a:pt x="0" y="81"/>
                  </a:lnTo>
                  <a:lnTo>
                    <a:pt x="86" y="0"/>
                  </a:lnTo>
                  <a:lnTo>
                    <a:pt x="80" y="455"/>
                  </a:lnTo>
                  <a:lnTo>
                    <a:pt x="0" y="551"/>
                  </a:lnTo>
                  <a:close/>
                </a:path>
              </a:pathLst>
            </a:custGeom>
            <a:solidFill>
              <a:schemeClr val="accent1">
                <a:lumMod val="50000"/>
              </a:schemeClr>
            </a:solidFill>
            <a:ln w="9525">
              <a:noFill/>
              <a:round/>
              <a:headEnd/>
              <a:tailEnd/>
            </a:ln>
          </p:spPr>
          <p:txBody>
            <a:bodyPr/>
            <a:lstStyle/>
            <a:p>
              <a:pPr eaLnBrk="1" hangingPunct="1">
                <a:defRPr/>
              </a:pPr>
              <a:endParaRPr lang="en-GB">
                <a:latin typeface="+mn-lt"/>
                <a:ea typeface="+mn-ea"/>
                <a:cs typeface="+mn-cs"/>
              </a:endParaRPr>
            </a:p>
          </p:txBody>
        </p:sp>
        <p:sp>
          <p:nvSpPr>
            <p:cNvPr id="97" name="Freeform 96">
              <a:extLst>
                <a:ext uri="{FF2B5EF4-FFF2-40B4-BE49-F238E27FC236}">
                  <a16:creationId xmlns:a16="http://schemas.microsoft.com/office/drawing/2014/main" id="{3B2CA1B8-AFBD-7D4C-9876-A163DF96FC4D}"/>
                </a:ext>
              </a:extLst>
            </p:cNvPr>
            <p:cNvSpPr>
              <a:spLocks/>
            </p:cNvSpPr>
            <p:nvPr/>
          </p:nvSpPr>
          <p:spPr bwMode="auto">
            <a:xfrm>
              <a:off x="5485534" y="4553018"/>
              <a:ext cx="704850" cy="874713"/>
            </a:xfrm>
            <a:custGeom>
              <a:avLst/>
              <a:gdLst>
                <a:gd name="T0" fmla="*/ 0 w 393"/>
                <a:gd name="T1" fmla="*/ 799980 h 515"/>
                <a:gd name="T2" fmla="*/ 0 w 393"/>
                <a:gd name="T3" fmla="*/ 0 h 515"/>
                <a:gd name="T4" fmla="*/ 704850 w 393"/>
                <a:gd name="T5" fmla="*/ 76431 h 515"/>
                <a:gd name="T6" fmla="*/ 704850 w 393"/>
                <a:gd name="T7" fmla="*/ 874713 h 515"/>
                <a:gd name="T8" fmla="*/ 0 w 393"/>
                <a:gd name="T9" fmla="*/ 799980 h 515"/>
                <a:gd name="T10" fmla="*/ 0 60000 65536"/>
                <a:gd name="T11" fmla="*/ 0 60000 65536"/>
                <a:gd name="T12" fmla="*/ 0 60000 65536"/>
                <a:gd name="T13" fmla="*/ 0 60000 65536"/>
                <a:gd name="T14" fmla="*/ 0 60000 65536"/>
                <a:gd name="T15" fmla="*/ 0 w 393"/>
                <a:gd name="T16" fmla="*/ 0 h 515"/>
                <a:gd name="T17" fmla="*/ 393 w 393"/>
                <a:gd name="T18" fmla="*/ 515 h 515"/>
              </a:gdLst>
              <a:ahLst/>
              <a:cxnLst>
                <a:cxn ang="T10">
                  <a:pos x="T0" y="T1"/>
                </a:cxn>
                <a:cxn ang="T11">
                  <a:pos x="T2" y="T3"/>
                </a:cxn>
                <a:cxn ang="T12">
                  <a:pos x="T4" y="T5"/>
                </a:cxn>
                <a:cxn ang="T13">
                  <a:pos x="T6" y="T7"/>
                </a:cxn>
                <a:cxn ang="T14">
                  <a:pos x="T8" y="T9"/>
                </a:cxn>
              </a:cxnLst>
              <a:rect l="T15" t="T16" r="T17" b="T18"/>
              <a:pathLst>
                <a:path w="393" h="515">
                  <a:moveTo>
                    <a:pt x="0" y="471"/>
                  </a:moveTo>
                  <a:lnTo>
                    <a:pt x="0" y="0"/>
                  </a:lnTo>
                  <a:lnTo>
                    <a:pt x="393" y="45"/>
                  </a:lnTo>
                  <a:lnTo>
                    <a:pt x="393" y="515"/>
                  </a:lnTo>
                  <a:lnTo>
                    <a:pt x="0" y="471"/>
                  </a:lnTo>
                  <a:close/>
                </a:path>
              </a:pathLst>
            </a:custGeom>
            <a:solidFill>
              <a:schemeClr val="accent1"/>
            </a:solidFill>
            <a:ln w="9525">
              <a:solidFill>
                <a:schemeClr val="accent1"/>
              </a:solidFill>
              <a:round/>
              <a:headEnd/>
              <a:tailEnd/>
            </a:ln>
          </p:spPr>
          <p:txBody>
            <a:bodyPr/>
            <a:lstStyle/>
            <a:p>
              <a:pPr eaLnBrk="1" hangingPunct="1">
                <a:defRPr/>
              </a:pPr>
              <a:endParaRPr lang="en-GB">
                <a:latin typeface="+mn-lt"/>
                <a:ea typeface="+mn-ea"/>
                <a:cs typeface="+mn-cs"/>
              </a:endParaRPr>
            </a:p>
          </p:txBody>
        </p:sp>
        <p:sp>
          <p:nvSpPr>
            <p:cNvPr id="98" name="Freeform 97">
              <a:extLst>
                <a:ext uri="{FF2B5EF4-FFF2-40B4-BE49-F238E27FC236}">
                  <a16:creationId xmlns:a16="http://schemas.microsoft.com/office/drawing/2014/main" id="{B2A57E48-B7B9-DF4A-AFAB-584C7C69813B}"/>
                </a:ext>
              </a:extLst>
            </p:cNvPr>
            <p:cNvSpPr>
              <a:spLocks/>
            </p:cNvSpPr>
            <p:nvPr/>
          </p:nvSpPr>
          <p:spPr bwMode="auto">
            <a:xfrm>
              <a:off x="5485534" y="4430781"/>
              <a:ext cx="858838" cy="198437"/>
            </a:xfrm>
            <a:custGeom>
              <a:avLst/>
              <a:gdLst>
                <a:gd name="T0" fmla="*/ 704641 w 479"/>
                <a:gd name="T1" fmla="*/ 198437 h 118"/>
                <a:gd name="T2" fmla="*/ 858837 w 479"/>
                <a:gd name="T3" fmla="*/ 62222 h 118"/>
                <a:gd name="T4" fmla="*/ 164954 w 479"/>
                <a:gd name="T5" fmla="*/ 0 h 118"/>
                <a:gd name="T6" fmla="*/ 0 w 479"/>
                <a:gd name="T7" fmla="*/ 122762 h 118"/>
                <a:gd name="T8" fmla="*/ 704641 w 479"/>
                <a:gd name="T9" fmla="*/ 198437 h 118"/>
                <a:gd name="T10" fmla="*/ 0 60000 65536"/>
                <a:gd name="T11" fmla="*/ 0 60000 65536"/>
                <a:gd name="T12" fmla="*/ 0 60000 65536"/>
                <a:gd name="T13" fmla="*/ 0 60000 65536"/>
                <a:gd name="T14" fmla="*/ 0 60000 65536"/>
                <a:gd name="T15" fmla="*/ 0 w 479"/>
                <a:gd name="T16" fmla="*/ 0 h 118"/>
                <a:gd name="T17" fmla="*/ 479 w 479"/>
                <a:gd name="T18" fmla="*/ 118 h 118"/>
              </a:gdLst>
              <a:ahLst/>
              <a:cxnLst>
                <a:cxn ang="T10">
                  <a:pos x="T0" y="T1"/>
                </a:cxn>
                <a:cxn ang="T11">
                  <a:pos x="T2" y="T3"/>
                </a:cxn>
                <a:cxn ang="T12">
                  <a:pos x="T4" y="T5"/>
                </a:cxn>
                <a:cxn ang="T13">
                  <a:pos x="T6" y="T7"/>
                </a:cxn>
                <a:cxn ang="T14">
                  <a:pos x="T8" y="T9"/>
                </a:cxn>
              </a:cxnLst>
              <a:rect l="T15" t="T16" r="T17" b="T18"/>
              <a:pathLst>
                <a:path w="479" h="118">
                  <a:moveTo>
                    <a:pt x="393" y="118"/>
                  </a:moveTo>
                  <a:lnTo>
                    <a:pt x="479" y="37"/>
                  </a:lnTo>
                  <a:lnTo>
                    <a:pt x="92" y="0"/>
                  </a:lnTo>
                  <a:lnTo>
                    <a:pt x="0" y="73"/>
                  </a:lnTo>
                  <a:lnTo>
                    <a:pt x="393" y="118"/>
                  </a:lnTo>
                  <a:close/>
                </a:path>
              </a:pathLst>
            </a:custGeom>
            <a:solidFill>
              <a:srgbClr val="BF4D00"/>
            </a:solidFill>
            <a:ln w="9525">
              <a:noFill/>
              <a:round/>
              <a:headEnd/>
              <a:tailEnd/>
            </a:ln>
          </p:spPr>
          <p:txBody>
            <a:bodyPr/>
            <a:lstStyle/>
            <a:p>
              <a:pPr eaLnBrk="1" hangingPunct="1">
                <a:defRPr/>
              </a:pPr>
              <a:endParaRPr lang="en-GB">
                <a:latin typeface="+mn-lt"/>
                <a:ea typeface="+mn-ea"/>
                <a:cs typeface="+mn-cs"/>
              </a:endParaRPr>
            </a:p>
          </p:txBody>
        </p:sp>
        <p:sp>
          <p:nvSpPr>
            <p:cNvPr id="99" name="Freeform 98">
              <a:extLst>
                <a:ext uri="{FF2B5EF4-FFF2-40B4-BE49-F238E27FC236}">
                  <a16:creationId xmlns:a16="http://schemas.microsoft.com/office/drawing/2014/main" id="{1945B55F-3BD1-D142-A02A-F15BE913CB62}"/>
                </a:ext>
              </a:extLst>
            </p:cNvPr>
            <p:cNvSpPr>
              <a:spLocks/>
            </p:cNvSpPr>
            <p:nvPr/>
          </p:nvSpPr>
          <p:spPr bwMode="auto">
            <a:xfrm>
              <a:off x="6190384" y="2147956"/>
              <a:ext cx="153988" cy="2481262"/>
            </a:xfrm>
            <a:custGeom>
              <a:avLst/>
              <a:gdLst>
                <a:gd name="T0" fmla="*/ 0 w 86"/>
                <a:gd name="T1" fmla="*/ 2481262 h 1462"/>
                <a:gd name="T2" fmla="*/ 10743 w 86"/>
                <a:gd name="T3" fmla="*/ 61098 h 1462"/>
                <a:gd name="T4" fmla="*/ 153987 w 86"/>
                <a:gd name="T5" fmla="*/ 0 h 1462"/>
                <a:gd name="T6" fmla="*/ 153987 w 86"/>
                <a:gd name="T7" fmla="*/ 2343791 h 1462"/>
                <a:gd name="T8" fmla="*/ 0 w 86"/>
                <a:gd name="T9" fmla="*/ 2481262 h 1462"/>
                <a:gd name="T10" fmla="*/ 0 60000 65536"/>
                <a:gd name="T11" fmla="*/ 0 60000 65536"/>
                <a:gd name="T12" fmla="*/ 0 60000 65536"/>
                <a:gd name="T13" fmla="*/ 0 60000 65536"/>
                <a:gd name="T14" fmla="*/ 0 60000 65536"/>
                <a:gd name="T15" fmla="*/ 0 w 86"/>
                <a:gd name="T16" fmla="*/ 0 h 1462"/>
                <a:gd name="T17" fmla="*/ 86 w 86"/>
                <a:gd name="T18" fmla="*/ 1462 h 1462"/>
              </a:gdLst>
              <a:ahLst/>
              <a:cxnLst>
                <a:cxn ang="T10">
                  <a:pos x="T0" y="T1"/>
                </a:cxn>
                <a:cxn ang="T11">
                  <a:pos x="T2" y="T3"/>
                </a:cxn>
                <a:cxn ang="T12">
                  <a:pos x="T4" y="T5"/>
                </a:cxn>
                <a:cxn ang="T13">
                  <a:pos x="T6" y="T7"/>
                </a:cxn>
                <a:cxn ang="T14">
                  <a:pos x="T8" y="T9"/>
                </a:cxn>
              </a:cxnLst>
              <a:rect l="T15" t="T16" r="T17" b="T18"/>
              <a:pathLst>
                <a:path w="86" h="1462">
                  <a:moveTo>
                    <a:pt x="0" y="1462"/>
                  </a:moveTo>
                  <a:lnTo>
                    <a:pt x="6" y="36"/>
                  </a:lnTo>
                  <a:lnTo>
                    <a:pt x="86" y="0"/>
                  </a:lnTo>
                  <a:lnTo>
                    <a:pt x="86" y="1381"/>
                  </a:lnTo>
                  <a:lnTo>
                    <a:pt x="0" y="1462"/>
                  </a:lnTo>
                  <a:close/>
                </a:path>
              </a:pathLst>
            </a:custGeom>
            <a:solidFill>
              <a:schemeClr val="bg2">
                <a:lumMod val="75000"/>
              </a:schemeClr>
            </a:solidFill>
            <a:ln w="9525">
              <a:noFill/>
              <a:round/>
              <a:headEnd/>
              <a:tailEnd/>
            </a:ln>
          </p:spPr>
          <p:txBody>
            <a:bodyPr/>
            <a:lstStyle/>
            <a:p>
              <a:pPr eaLnBrk="1" hangingPunct="1">
                <a:defRPr/>
              </a:pPr>
              <a:endParaRPr lang="en-GB">
                <a:latin typeface="+mn-lt"/>
                <a:ea typeface="+mn-ea"/>
                <a:cs typeface="+mn-cs"/>
              </a:endParaRPr>
            </a:p>
          </p:txBody>
        </p:sp>
        <p:sp>
          <p:nvSpPr>
            <p:cNvPr id="100" name="Freeform 99">
              <a:extLst>
                <a:ext uri="{FF2B5EF4-FFF2-40B4-BE49-F238E27FC236}">
                  <a16:creationId xmlns:a16="http://schemas.microsoft.com/office/drawing/2014/main" id="{58200460-7897-9745-BF51-2EEFECA832E7}"/>
                </a:ext>
              </a:extLst>
            </p:cNvPr>
            <p:cNvSpPr>
              <a:spLocks/>
            </p:cNvSpPr>
            <p:nvPr/>
          </p:nvSpPr>
          <p:spPr bwMode="auto">
            <a:xfrm>
              <a:off x="5474422" y="2171768"/>
              <a:ext cx="725487" cy="2457450"/>
            </a:xfrm>
            <a:custGeom>
              <a:avLst/>
              <a:gdLst>
                <a:gd name="T0" fmla="*/ 10748 w 405"/>
                <a:gd name="T1" fmla="*/ 2381079 h 1448"/>
                <a:gd name="T2" fmla="*/ 0 w 405"/>
                <a:gd name="T3" fmla="*/ 0 h 1448"/>
                <a:gd name="T4" fmla="*/ 725488 w 405"/>
                <a:gd name="T5" fmla="*/ 37337 h 1448"/>
                <a:gd name="T6" fmla="*/ 714740 w 405"/>
                <a:gd name="T7" fmla="*/ 2457450 h 1448"/>
                <a:gd name="T8" fmla="*/ 10748 w 405"/>
                <a:gd name="T9" fmla="*/ 2381079 h 1448"/>
                <a:gd name="T10" fmla="*/ 0 60000 65536"/>
                <a:gd name="T11" fmla="*/ 0 60000 65536"/>
                <a:gd name="T12" fmla="*/ 0 60000 65536"/>
                <a:gd name="T13" fmla="*/ 0 60000 65536"/>
                <a:gd name="T14" fmla="*/ 0 60000 65536"/>
                <a:gd name="T15" fmla="*/ 0 w 405"/>
                <a:gd name="T16" fmla="*/ 0 h 1448"/>
                <a:gd name="T17" fmla="*/ 405 w 405"/>
                <a:gd name="T18" fmla="*/ 1448 h 1448"/>
              </a:gdLst>
              <a:ahLst/>
              <a:cxnLst>
                <a:cxn ang="T10">
                  <a:pos x="T0" y="T1"/>
                </a:cxn>
                <a:cxn ang="T11">
                  <a:pos x="T2" y="T3"/>
                </a:cxn>
                <a:cxn ang="T12">
                  <a:pos x="T4" y="T5"/>
                </a:cxn>
                <a:cxn ang="T13">
                  <a:pos x="T6" y="T7"/>
                </a:cxn>
                <a:cxn ang="T14">
                  <a:pos x="T8" y="T9"/>
                </a:cxn>
              </a:cxnLst>
              <a:rect l="T15" t="T16" r="T17" b="T18"/>
              <a:pathLst>
                <a:path w="405" h="1448">
                  <a:moveTo>
                    <a:pt x="6" y="1403"/>
                  </a:moveTo>
                  <a:lnTo>
                    <a:pt x="0" y="0"/>
                  </a:lnTo>
                  <a:lnTo>
                    <a:pt x="405" y="22"/>
                  </a:lnTo>
                  <a:lnTo>
                    <a:pt x="399" y="1448"/>
                  </a:lnTo>
                  <a:lnTo>
                    <a:pt x="6" y="1403"/>
                  </a:lnTo>
                  <a:close/>
                </a:path>
              </a:pathLst>
            </a:custGeom>
            <a:solidFill>
              <a:schemeClr val="bg2"/>
            </a:solidFill>
            <a:ln w="9525">
              <a:noFill/>
              <a:round/>
              <a:headEnd/>
              <a:tailEnd/>
            </a:ln>
          </p:spPr>
          <p:txBody>
            <a:bodyPr/>
            <a:lstStyle/>
            <a:p>
              <a:pPr eaLnBrk="1" hangingPunct="1">
                <a:defRPr/>
              </a:pPr>
              <a:endParaRPr lang="en-GB">
                <a:latin typeface="+mn-lt"/>
                <a:ea typeface="+mn-ea"/>
                <a:cs typeface="+mn-cs"/>
              </a:endParaRPr>
            </a:p>
          </p:txBody>
        </p:sp>
        <p:sp>
          <p:nvSpPr>
            <p:cNvPr id="101" name="Freeform 100">
              <a:extLst>
                <a:ext uri="{FF2B5EF4-FFF2-40B4-BE49-F238E27FC236}">
                  <a16:creationId xmlns:a16="http://schemas.microsoft.com/office/drawing/2014/main" id="{50E229A5-77EA-8E4D-B07E-6BFA39E3CD1F}"/>
                </a:ext>
              </a:extLst>
            </p:cNvPr>
            <p:cNvSpPr>
              <a:spLocks/>
            </p:cNvSpPr>
            <p:nvPr/>
          </p:nvSpPr>
          <p:spPr bwMode="auto">
            <a:xfrm>
              <a:off x="5474422" y="2111443"/>
              <a:ext cx="869950" cy="96838"/>
            </a:xfrm>
            <a:custGeom>
              <a:avLst/>
              <a:gdLst>
                <a:gd name="T0" fmla="*/ 726453 w 485"/>
                <a:gd name="T1" fmla="*/ 96838 h 58"/>
                <a:gd name="T2" fmla="*/ 869950 w 485"/>
                <a:gd name="T3" fmla="*/ 36732 h 58"/>
                <a:gd name="T4" fmla="*/ 165021 w 485"/>
                <a:gd name="T5" fmla="*/ 0 h 58"/>
                <a:gd name="T6" fmla="*/ 0 w 485"/>
                <a:gd name="T7" fmla="*/ 60106 h 58"/>
                <a:gd name="T8" fmla="*/ 726453 w 485"/>
                <a:gd name="T9" fmla="*/ 96838 h 58"/>
                <a:gd name="T10" fmla="*/ 0 60000 65536"/>
                <a:gd name="T11" fmla="*/ 0 60000 65536"/>
                <a:gd name="T12" fmla="*/ 0 60000 65536"/>
                <a:gd name="T13" fmla="*/ 0 60000 65536"/>
                <a:gd name="T14" fmla="*/ 0 60000 65536"/>
                <a:gd name="T15" fmla="*/ 0 w 485"/>
                <a:gd name="T16" fmla="*/ 0 h 58"/>
                <a:gd name="T17" fmla="*/ 485 w 485"/>
                <a:gd name="T18" fmla="*/ 58 h 58"/>
              </a:gdLst>
              <a:ahLst/>
              <a:cxnLst>
                <a:cxn ang="T10">
                  <a:pos x="T0" y="T1"/>
                </a:cxn>
                <a:cxn ang="T11">
                  <a:pos x="T2" y="T3"/>
                </a:cxn>
                <a:cxn ang="T12">
                  <a:pos x="T4" y="T5"/>
                </a:cxn>
                <a:cxn ang="T13">
                  <a:pos x="T6" y="T7"/>
                </a:cxn>
                <a:cxn ang="T14">
                  <a:pos x="T8" y="T9"/>
                </a:cxn>
              </a:cxnLst>
              <a:rect l="T15" t="T16" r="T17" b="T18"/>
              <a:pathLst>
                <a:path w="485" h="58">
                  <a:moveTo>
                    <a:pt x="405" y="58"/>
                  </a:moveTo>
                  <a:lnTo>
                    <a:pt x="485" y="22"/>
                  </a:lnTo>
                  <a:lnTo>
                    <a:pt x="92" y="0"/>
                  </a:lnTo>
                  <a:lnTo>
                    <a:pt x="0" y="36"/>
                  </a:lnTo>
                  <a:lnTo>
                    <a:pt x="405" y="58"/>
                  </a:lnTo>
                  <a:close/>
                </a:path>
              </a:pathLst>
            </a:custGeom>
            <a:solidFill>
              <a:schemeClr val="bg2">
                <a:lumMod val="75000"/>
              </a:schemeClr>
            </a:solidFill>
            <a:ln w="9525">
              <a:noFill/>
              <a:round/>
              <a:headEnd/>
              <a:tailEnd/>
            </a:ln>
          </p:spPr>
          <p:txBody>
            <a:bodyPr/>
            <a:lstStyle/>
            <a:p>
              <a:pPr eaLnBrk="1" hangingPunct="1">
                <a:defRPr/>
              </a:pPr>
              <a:endParaRPr lang="en-GB">
                <a:latin typeface="+mn-lt"/>
                <a:ea typeface="+mn-ea"/>
                <a:cs typeface="+mn-cs"/>
              </a:endParaRPr>
            </a:p>
          </p:txBody>
        </p:sp>
        <p:sp>
          <p:nvSpPr>
            <p:cNvPr id="102" name="Rectangle 101">
              <a:extLst>
                <a:ext uri="{FF2B5EF4-FFF2-40B4-BE49-F238E27FC236}">
                  <a16:creationId xmlns:a16="http://schemas.microsoft.com/office/drawing/2014/main" id="{A929509A-3BFA-2642-9D7C-AF5018BE9216}"/>
                </a:ext>
              </a:extLst>
            </p:cNvPr>
            <p:cNvSpPr>
              <a:spLocks noChangeArrowheads="1"/>
            </p:cNvSpPr>
            <p:nvPr/>
          </p:nvSpPr>
          <p:spPr bwMode="auto">
            <a:xfrm rot="356719">
              <a:off x="5636347" y="4746693"/>
              <a:ext cx="42703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2.3</a:t>
              </a:r>
              <a:endParaRPr lang="en-US" sz="1400" dirty="0">
                <a:solidFill>
                  <a:schemeClr val="tx1">
                    <a:lumMod val="75000"/>
                    <a:lumOff val="25000"/>
                  </a:schemeClr>
                </a:solidFill>
              </a:endParaRPr>
            </a:p>
          </p:txBody>
        </p:sp>
        <p:sp>
          <p:nvSpPr>
            <p:cNvPr id="103" name="Rectangle 102">
              <a:extLst>
                <a:ext uri="{FF2B5EF4-FFF2-40B4-BE49-F238E27FC236}">
                  <a16:creationId xmlns:a16="http://schemas.microsoft.com/office/drawing/2014/main" id="{C8EC9910-50B4-F74F-9925-C9FF42FB2205}"/>
                </a:ext>
              </a:extLst>
            </p:cNvPr>
            <p:cNvSpPr>
              <a:spLocks noChangeArrowheads="1"/>
            </p:cNvSpPr>
            <p:nvPr/>
          </p:nvSpPr>
          <p:spPr bwMode="auto">
            <a:xfrm rot="120000">
              <a:off x="5556972" y="2728448"/>
              <a:ext cx="577850" cy="604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2000" dirty="0">
                  <a:solidFill>
                    <a:schemeClr val="bg1"/>
                  </a:solidFill>
                </a:rPr>
                <a:t>6.7</a:t>
              </a:r>
            </a:p>
            <a:p>
              <a:pPr algn="ctr" eaLnBrk="1" hangingPunct="1"/>
              <a:r>
                <a:rPr lang="en-GB" sz="1200" dirty="0">
                  <a:solidFill>
                    <a:schemeClr val="bg1"/>
                  </a:solidFill>
                </a:rPr>
                <a:t>million</a:t>
              </a:r>
              <a:endParaRPr lang="en-US" sz="1200" dirty="0">
                <a:solidFill>
                  <a:schemeClr val="bg1"/>
                </a:solidFill>
              </a:endParaRPr>
            </a:p>
          </p:txBody>
        </p:sp>
        <p:sp>
          <p:nvSpPr>
            <p:cNvPr id="104" name="Freeform 103">
              <a:extLst>
                <a:ext uri="{FF2B5EF4-FFF2-40B4-BE49-F238E27FC236}">
                  <a16:creationId xmlns:a16="http://schemas.microsoft.com/office/drawing/2014/main" id="{38B0C150-E173-1047-94EA-FCE28694A84C}"/>
                </a:ext>
              </a:extLst>
            </p:cNvPr>
            <p:cNvSpPr>
              <a:spLocks/>
            </p:cNvSpPr>
            <p:nvPr/>
          </p:nvSpPr>
          <p:spPr bwMode="auto">
            <a:xfrm>
              <a:off x="7436572" y="4530793"/>
              <a:ext cx="130175" cy="1033463"/>
            </a:xfrm>
            <a:custGeom>
              <a:avLst/>
              <a:gdLst>
                <a:gd name="T0" fmla="*/ 0 w 73"/>
                <a:gd name="T1" fmla="*/ 1033463 h 610"/>
                <a:gd name="T2" fmla="*/ 21399 w 73"/>
                <a:gd name="T3" fmla="*/ 137230 h 610"/>
                <a:gd name="T4" fmla="*/ 130175 w 73"/>
                <a:gd name="T5" fmla="*/ 0 h 610"/>
                <a:gd name="T6" fmla="*/ 108776 w 73"/>
                <a:gd name="T7" fmla="*/ 870820 h 610"/>
                <a:gd name="T8" fmla="*/ 0 w 73"/>
                <a:gd name="T9" fmla="*/ 1033463 h 610"/>
                <a:gd name="T10" fmla="*/ 0 60000 65536"/>
                <a:gd name="T11" fmla="*/ 0 60000 65536"/>
                <a:gd name="T12" fmla="*/ 0 60000 65536"/>
                <a:gd name="T13" fmla="*/ 0 60000 65536"/>
                <a:gd name="T14" fmla="*/ 0 60000 65536"/>
                <a:gd name="T15" fmla="*/ 0 w 73"/>
                <a:gd name="T16" fmla="*/ 0 h 610"/>
                <a:gd name="T17" fmla="*/ 73 w 73"/>
                <a:gd name="T18" fmla="*/ 610 h 610"/>
              </a:gdLst>
              <a:ahLst/>
              <a:cxnLst>
                <a:cxn ang="T10">
                  <a:pos x="T0" y="T1"/>
                </a:cxn>
                <a:cxn ang="T11">
                  <a:pos x="T2" y="T3"/>
                </a:cxn>
                <a:cxn ang="T12">
                  <a:pos x="T4" y="T5"/>
                </a:cxn>
                <a:cxn ang="T13">
                  <a:pos x="T6" y="T7"/>
                </a:cxn>
                <a:cxn ang="T14">
                  <a:pos x="T8" y="T9"/>
                </a:cxn>
              </a:cxnLst>
              <a:rect l="T15" t="T16" r="T17" b="T18"/>
              <a:pathLst>
                <a:path w="73" h="610">
                  <a:moveTo>
                    <a:pt x="0" y="610"/>
                  </a:moveTo>
                  <a:lnTo>
                    <a:pt x="12" y="81"/>
                  </a:lnTo>
                  <a:lnTo>
                    <a:pt x="73" y="0"/>
                  </a:lnTo>
                  <a:lnTo>
                    <a:pt x="61" y="514"/>
                  </a:lnTo>
                  <a:lnTo>
                    <a:pt x="0" y="610"/>
                  </a:lnTo>
                  <a:close/>
                </a:path>
              </a:pathLst>
            </a:custGeom>
            <a:solidFill>
              <a:schemeClr val="accent1">
                <a:lumMod val="50000"/>
              </a:schemeClr>
            </a:solidFill>
            <a:ln w="9525">
              <a:noFill/>
              <a:round/>
              <a:headEnd/>
              <a:tailEnd/>
            </a:ln>
          </p:spPr>
          <p:txBody>
            <a:bodyPr/>
            <a:lstStyle/>
            <a:p>
              <a:pPr eaLnBrk="1" hangingPunct="1">
                <a:defRPr/>
              </a:pPr>
              <a:endParaRPr lang="en-GB">
                <a:latin typeface="+mn-lt"/>
                <a:ea typeface="+mn-ea"/>
                <a:cs typeface="+mn-cs"/>
              </a:endParaRPr>
            </a:p>
          </p:txBody>
        </p:sp>
        <p:sp>
          <p:nvSpPr>
            <p:cNvPr id="105" name="Freeform 104">
              <a:extLst>
                <a:ext uri="{FF2B5EF4-FFF2-40B4-BE49-F238E27FC236}">
                  <a16:creationId xmlns:a16="http://schemas.microsoft.com/office/drawing/2014/main" id="{BBA8A9D7-9D3F-F944-AD6B-9D3F0116A384}"/>
                </a:ext>
              </a:extLst>
            </p:cNvPr>
            <p:cNvSpPr>
              <a:spLocks/>
            </p:cNvSpPr>
            <p:nvPr/>
          </p:nvSpPr>
          <p:spPr bwMode="auto">
            <a:xfrm>
              <a:off x="6696797" y="4603818"/>
              <a:ext cx="760412" cy="960438"/>
            </a:xfrm>
            <a:custGeom>
              <a:avLst/>
              <a:gdLst>
                <a:gd name="T0" fmla="*/ 0 w 424"/>
                <a:gd name="T1" fmla="*/ 872200 h 566"/>
                <a:gd name="T2" fmla="*/ 10761 w 424"/>
                <a:gd name="T3" fmla="*/ 0 h 566"/>
                <a:gd name="T4" fmla="*/ 760413 w 424"/>
                <a:gd name="T5" fmla="*/ 62785 h 566"/>
                <a:gd name="T6" fmla="*/ 738892 w 424"/>
                <a:gd name="T7" fmla="*/ 960438 h 566"/>
                <a:gd name="T8" fmla="*/ 0 w 424"/>
                <a:gd name="T9" fmla="*/ 872200 h 566"/>
                <a:gd name="T10" fmla="*/ 0 60000 65536"/>
                <a:gd name="T11" fmla="*/ 0 60000 65536"/>
                <a:gd name="T12" fmla="*/ 0 60000 65536"/>
                <a:gd name="T13" fmla="*/ 0 60000 65536"/>
                <a:gd name="T14" fmla="*/ 0 60000 65536"/>
                <a:gd name="T15" fmla="*/ 0 w 424"/>
                <a:gd name="T16" fmla="*/ 0 h 566"/>
                <a:gd name="T17" fmla="*/ 424 w 424"/>
                <a:gd name="T18" fmla="*/ 566 h 566"/>
              </a:gdLst>
              <a:ahLst/>
              <a:cxnLst>
                <a:cxn ang="T10">
                  <a:pos x="T0" y="T1"/>
                </a:cxn>
                <a:cxn ang="T11">
                  <a:pos x="T2" y="T3"/>
                </a:cxn>
                <a:cxn ang="T12">
                  <a:pos x="T4" y="T5"/>
                </a:cxn>
                <a:cxn ang="T13">
                  <a:pos x="T6" y="T7"/>
                </a:cxn>
                <a:cxn ang="T14">
                  <a:pos x="T8" y="T9"/>
                </a:cxn>
              </a:cxnLst>
              <a:rect l="T15" t="T16" r="T17" b="T18"/>
              <a:pathLst>
                <a:path w="424" h="566">
                  <a:moveTo>
                    <a:pt x="0" y="514"/>
                  </a:moveTo>
                  <a:lnTo>
                    <a:pt x="6" y="0"/>
                  </a:lnTo>
                  <a:lnTo>
                    <a:pt x="424" y="37"/>
                  </a:lnTo>
                  <a:lnTo>
                    <a:pt x="412" y="566"/>
                  </a:lnTo>
                  <a:lnTo>
                    <a:pt x="0" y="514"/>
                  </a:lnTo>
                  <a:close/>
                </a:path>
              </a:pathLst>
            </a:custGeom>
            <a:solidFill>
              <a:schemeClr val="accent1"/>
            </a:solidFill>
            <a:ln w="9525">
              <a:noFill/>
              <a:round/>
              <a:headEnd/>
              <a:tailEnd/>
            </a:ln>
          </p:spPr>
          <p:txBody>
            <a:bodyPr/>
            <a:lstStyle/>
            <a:p>
              <a:pPr eaLnBrk="1" hangingPunct="1">
                <a:defRPr/>
              </a:pPr>
              <a:endParaRPr lang="en-GB">
                <a:latin typeface="+mn-lt"/>
                <a:ea typeface="+mn-ea"/>
                <a:cs typeface="+mn-cs"/>
              </a:endParaRPr>
            </a:p>
          </p:txBody>
        </p:sp>
        <p:sp>
          <p:nvSpPr>
            <p:cNvPr id="106" name="Freeform 105">
              <a:extLst>
                <a:ext uri="{FF2B5EF4-FFF2-40B4-BE49-F238E27FC236}">
                  <a16:creationId xmlns:a16="http://schemas.microsoft.com/office/drawing/2014/main" id="{484956F8-FB92-DB45-918D-A5E7B686C89A}"/>
                </a:ext>
              </a:extLst>
            </p:cNvPr>
            <p:cNvSpPr>
              <a:spLocks/>
            </p:cNvSpPr>
            <p:nvPr/>
          </p:nvSpPr>
          <p:spPr bwMode="auto">
            <a:xfrm>
              <a:off x="6707909" y="4467293"/>
              <a:ext cx="858838" cy="200025"/>
            </a:xfrm>
            <a:custGeom>
              <a:avLst/>
              <a:gdLst>
                <a:gd name="T0" fmla="*/ 749465 w 479"/>
                <a:gd name="T1" fmla="*/ 200025 h 118"/>
                <a:gd name="T2" fmla="*/ 858837 w 479"/>
                <a:gd name="T3" fmla="*/ 62720 h 118"/>
                <a:gd name="T4" fmla="*/ 132680 w 479"/>
                <a:gd name="T5" fmla="*/ 0 h 118"/>
                <a:gd name="T6" fmla="*/ 0 w 479"/>
                <a:gd name="T7" fmla="*/ 137305 h 118"/>
                <a:gd name="T8" fmla="*/ 749465 w 479"/>
                <a:gd name="T9" fmla="*/ 200025 h 118"/>
                <a:gd name="T10" fmla="*/ 0 60000 65536"/>
                <a:gd name="T11" fmla="*/ 0 60000 65536"/>
                <a:gd name="T12" fmla="*/ 0 60000 65536"/>
                <a:gd name="T13" fmla="*/ 0 60000 65536"/>
                <a:gd name="T14" fmla="*/ 0 60000 65536"/>
                <a:gd name="T15" fmla="*/ 0 w 479"/>
                <a:gd name="T16" fmla="*/ 0 h 118"/>
                <a:gd name="T17" fmla="*/ 479 w 479"/>
                <a:gd name="T18" fmla="*/ 118 h 118"/>
              </a:gdLst>
              <a:ahLst/>
              <a:cxnLst>
                <a:cxn ang="T10">
                  <a:pos x="T0" y="T1"/>
                </a:cxn>
                <a:cxn ang="T11">
                  <a:pos x="T2" y="T3"/>
                </a:cxn>
                <a:cxn ang="T12">
                  <a:pos x="T4" y="T5"/>
                </a:cxn>
                <a:cxn ang="T13">
                  <a:pos x="T6" y="T7"/>
                </a:cxn>
                <a:cxn ang="T14">
                  <a:pos x="T8" y="T9"/>
                </a:cxn>
              </a:cxnLst>
              <a:rect l="T15" t="T16" r="T17" b="T18"/>
              <a:pathLst>
                <a:path w="479" h="118">
                  <a:moveTo>
                    <a:pt x="418" y="118"/>
                  </a:moveTo>
                  <a:lnTo>
                    <a:pt x="479" y="37"/>
                  </a:lnTo>
                  <a:lnTo>
                    <a:pt x="74" y="0"/>
                  </a:lnTo>
                  <a:lnTo>
                    <a:pt x="0" y="81"/>
                  </a:lnTo>
                  <a:lnTo>
                    <a:pt x="418" y="118"/>
                  </a:lnTo>
                  <a:close/>
                </a:path>
              </a:pathLst>
            </a:custGeom>
            <a:solidFill>
              <a:srgbClr val="BF4D00"/>
            </a:solidFill>
            <a:ln w="9525">
              <a:noFill/>
              <a:round/>
              <a:headEnd/>
              <a:tailEnd/>
            </a:ln>
          </p:spPr>
          <p:txBody>
            <a:bodyPr/>
            <a:lstStyle/>
            <a:p>
              <a:pPr eaLnBrk="1" hangingPunct="1">
                <a:defRPr/>
              </a:pPr>
              <a:endParaRPr lang="en-GB">
                <a:latin typeface="+mn-lt"/>
                <a:ea typeface="+mn-ea"/>
                <a:cs typeface="+mn-cs"/>
              </a:endParaRPr>
            </a:p>
          </p:txBody>
        </p:sp>
        <p:sp>
          <p:nvSpPr>
            <p:cNvPr id="107" name="Freeform 106">
              <a:extLst>
                <a:ext uri="{FF2B5EF4-FFF2-40B4-BE49-F238E27FC236}">
                  <a16:creationId xmlns:a16="http://schemas.microsoft.com/office/drawing/2014/main" id="{CCD5A15D-EC96-3843-998D-FC6AA9D75755}"/>
                </a:ext>
              </a:extLst>
            </p:cNvPr>
            <p:cNvSpPr>
              <a:spLocks/>
            </p:cNvSpPr>
            <p:nvPr/>
          </p:nvSpPr>
          <p:spPr bwMode="auto">
            <a:xfrm>
              <a:off x="7457209" y="1311343"/>
              <a:ext cx="153988" cy="3355975"/>
            </a:xfrm>
            <a:custGeom>
              <a:avLst/>
              <a:gdLst>
                <a:gd name="T0" fmla="*/ 0 w 86"/>
                <a:gd name="T1" fmla="*/ 3355975 h 1977"/>
                <a:gd name="T2" fmla="*/ 44764 w 86"/>
                <a:gd name="T3" fmla="*/ 37345 h 1977"/>
                <a:gd name="T4" fmla="*/ 153987 w 86"/>
                <a:gd name="T5" fmla="*/ 0 h 1977"/>
                <a:gd name="T6" fmla="*/ 109223 w 86"/>
                <a:gd name="T7" fmla="*/ 3218477 h 1977"/>
                <a:gd name="T8" fmla="*/ 0 w 86"/>
                <a:gd name="T9" fmla="*/ 3355975 h 1977"/>
                <a:gd name="T10" fmla="*/ 0 60000 65536"/>
                <a:gd name="T11" fmla="*/ 0 60000 65536"/>
                <a:gd name="T12" fmla="*/ 0 60000 65536"/>
                <a:gd name="T13" fmla="*/ 0 60000 65536"/>
                <a:gd name="T14" fmla="*/ 0 60000 65536"/>
                <a:gd name="T15" fmla="*/ 0 w 86"/>
                <a:gd name="T16" fmla="*/ 0 h 1977"/>
                <a:gd name="T17" fmla="*/ 86 w 86"/>
                <a:gd name="T18" fmla="*/ 1977 h 1977"/>
              </a:gdLst>
              <a:ahLst/>
              <a:cxnLst>
                <a:cxn ang="T10">
                  <a:pos x="T0" y="T1"/>
                </a:cxn>
                <a:cxn ang="T11">
                  <a:pos x="T2" y="T3"/>
                </a:cxn>
                <a:cxn ang="T12">
                  <a:pos x="T4" y="T5"/>
                </a:cxn>
                <a:cxn ang="T13">
                  <a:pos x="T6" y="T7"/>
                </a:cxn>
                <a:cxn ang="T14">
                  <a:pos x="T8" y="T9"/>
                </a:cxn>
              </a:cxnLst>
              <a:rect l="T15" t="T16" r="T17" b="T18"/>
              <a:pathLst>
                <a:path w="86" h="1977">
                  <a:moveTo>
                    <a:pt x="0" y="1977"/>
                  </a:moveTo>
                  <a:lnTo>
                    <a:pt x="25" y="22"/>
                  </a:lnTo>
                  <a:lnTo>
                    <a:pt x="86" y="0"/>
                  </a:lnTo>
                  <a:lnTo>
                    <a:pt x="61" y="1896"/>
                  </a:lnTo>
                  <a:lnTo>
                    <a:pt x="0" y="1977"/>
                  </a:lnTo>
                  <a:close/>
                </a:path>
              </a:pathLst>
            </a:custGeom>
            <a:solidFill>
              <a:schemeClr val="bg2">
                <a:lumMod val="75000"/>
              </a:schemeClr>
            </a:solidFill>
            <a:ln w="9525">
              <a:noFill/>
              <a:round/>
              <a:headEnd/>
              <a:tailEnd/>
            </a:ln>
          </p:spPr>
          <p:txBody>
            <a:bodyPr/>
            <a:lstStyle/>
            <a:p>
              <a:pPr eaLnBrk="1" hangingPunct="1">
                <a:defRPr/>
              </a:pPr>
              <a:endParaRPr lang="en-GB">
                <a:latin typeface="+mn-lt"/>
                <a:ea typeface="+mn-ea"/>
                <a:cs typeface="+mn-cs"/>
              </a:endParaRPr>
            </a:p>
          </p:txBody>
        </p:sp>
        <p:sp>
          <p:nvSpPr>
            <p:cNvPr id="108" name="Freeform 107">
              <a:extLst>
                <a:ext uri="{FF2B5EF4-FFF2-40B4-BE49-F238E27FC236}">
                  <a16:creationId xmlns:a16="http://schemas.microsoft.com/office/drawing/2014/main" id="{27FE0392-B10F-E14C-A12D-344DCD6B52AC}"/>
                </a:ext>
              </a:extLst>
            </p:cNvPr>
            <p:cNvSpPr>
              <a:spLocks/>
            </p:cNvSpPr>
            <p:nvPr/>
          </p:nvSpPr>
          <p:spPr bwMode="auto">
            <a:xfrm>
              <a:off x="6707909" y="1324043"/>
              <a:ext cx="795338" cy="3343275"/>
            </a:xfrm>
            <a:custGeom>
              <a:avLst/>
              <a:gdLst>
                <a:gd name="T0" fmla="*/ 0 w 443"/>
                <a:gd name="T1" fmla="*/ 3280451 h 1969"/>
                <a:gd name="T2" fmla="*/ 21544 w 443"/>
                <a:gd name="T3" fmla="*/ 0 h 1969"/>
                <a:gd name="T4" fmla="*/ 795337 w 443"/>
                <a:gd name="T5" fmla="*/ 23771 h 1969"/>
                <a:gd name="T6" fmla="*/ 750453 w 443"/>
                <a:gd name="T7" fmla="*/ 3343275 h 1969"/>
                <a:gd name="T8" fmla="*/ 0 w 443"/>
                <a:gd name="T9" fmla="*/ 3280451 h 1969"/>
                <a:gd name="T10" fmla="*/ 0 60000 65536"/>
                <a:gd name="T11" fmla="*/ 0 60000 65536"/>
                <a:gd name="T12" fmla="*/ 0 60000 65536"/>
                <a:gd name="T13" fmla="*/ 0 60000 65536"/>
                <a:gd name="T14" fmla="*/ 0 60000 65536"/>
                <a:gd name="T15" fmla="*/ 0 w 443"/>
                <a:gd name="T16" fmla="*/ 0 h 1969"/>
                <a:gd name="T17" fmla="*/ 443 w 443"/>
                <a:gd name="T18" fmla="*/ 1969 h 1969"/>
              </a:gdLst>
              <a:ahLst/>
              <a:cxnLst>
                <a:cxn ang="T10">
                  <a:pos x="T0" y="T1"/>
                </a:cxn>
                <a:cxn ang="T11">
                  <a:pos x="T2" y="T3"/>
                </a:cxn>
                <a:cxn ang="T12">
                  <a:pos x="T4" y="T5"/>
                </a:cxn>
                <a:cxn ang="T13">
                  <a:pos x="T6" y="T7"/>
                </a:cxn>
                <a:cxn ang="T14">
                  <a:pos x="T8" y="T9"/>
                </a:cxn>
              </a:cxnLst>
              <a:rect l="T15" t="T16" r="T17" b="T18"/>
              <a:pathLst>
                <a:path w="443" h="1969">
                  <a:moveTo>
                    <a:pt x="0" y="1932"/>
                  </a:moveTo>
                  <a:lnTo>
                    <a:pt x="12" y="0"/>
                  </a:lnTo>
                  <a:lnTo>
                    <a:pt x="443" y="14"/>
                  </a:lnTo>
                  <a:lnTo>
                    <a:pt x="418" y="1969"/>
                  </a:lnTo>
                  <a:lnTo>
                    <a:pt x="0" y="1932"/>
                  </a:lnTo>
                  <a:close/>
                </a:path>
              </a:pathLst>
            </a:custGeom>
            <a:solidFill>
              <a:schemeClr val="bg2"/>
            </a:solidFill>
            <a:ln w="9525">
              <a:noFill/>
              <a:round/>
              <a:headEnd/>
              <a:tailEnd/>
            </a:ln>
          </p:spPr>
          <p:txBody>
            <a:bodyPr/>
            <a:lstStyle/>
            <a:p>
              <a:pPr eaLnBrk="1" hangingPunct="1">
                <a:defRPr/>
              </a:pPr>
              <a:endParaRPr lang="en-GB">
                <a:latin typeface="+mn-lt"/>
                <a:ea typeface="+mn-ea"/>
                <a:cs typeface="+mn-cs"/>
              </a:endParaRPr>
            </a:p>
          </p:txBody>
        </p:sp>
        <p:sp>
          <p:nvSpPr>
            <p:cNvPr id="109" name="Freeform 108">
              <a:extLst>
                <a:ext uri="{FF2B5EF4-FFF2-40B4-BE49-F238E27FC236}">
                  <a16:creationId xmlns:a16="http://schemas.microsoft.com/office/drawing/2014/main" id="{39746CDF-7D7A-1640-A10A-A32DAB685B70}"/>
                </a:ext>
              </a:extLst>
            </p:cNvPr>
            <p:cNvSpPr>
              <a:spLocks/>
            </p:cNvSpPr>
            <p:nvPr/>
          </p:nvSpPr>
          <p:spPr bwMode="auto">
            <a:xfrm>
              <a:off x="6730134" y="1287531"/>
              <a:ext cx="881063" cy="60325"/>
            </a:xfrm>
            <a:custGeom>
              <a:avLst/>
              <a:gdLst>
                <a:gd name="T0" fmla="*/ 771825 w 492"/>
                <a:gd name="T1" fmla="*/ 60325 h 36"/>
                <a:gd name="T2" fmla="*/ 881062 w 492"/>
                <a:gd name="T3" fmla="*/ 23460 h 36"/>
                <a:gd name="T4" fmla="*/ 132517 w 492"/>
                <a:gd name="T5" fmla="*/ 0 h 36"/>
                <a:gd name="T6" fmla="*/ 0 w 492"/>
                <a:gd name="T7" fmla="*/ 36865 h 36"/>
                <a:gd name="T8" fmla="*/ 771825 w 492"/>
                <a:gd name="T9" fmla="*/ 60325 h 36"/>
                <a:gd name="T10" fmla="*/ 0 60000 65536"/>
                <a:gd name="T11" fmla="*/ 0 60000 65536"/>
                <a:gd name="T12" fmla="*/ 0 60000 65536"/>
                <a:gd name="T13" fmla="*/ 0 60000 65536"/>
                <a:gd name="T14" fmla="*/ 0 60000 65536"/>
                <a:gd name="T15" fmla="*/ 0 w 492"/>
                <a:gd name="T16" fmla="*/ 0 h 36"/>
                <a:gd name="T17" fmla="*/ 492 w 492"/>
                <a:gd name="T18" fmla="*/ 36 h 36"/>
              </a:gdLst>
              <a:ahLst/>
              <a:cxnLst>
                <a:cxn ang="T10">
                  <a:pos x="T0" y="T1"/>
                </a:cxn>
                <a:cxn ang="T11">
                  <a:pos x="T2" y="T3"/>
                </a:cxn>
                <a:cxn ang="T12">
                  <a:pos x="T4" y="T5"/>
                </a:cxn>
                <a:cxn ang="T13">
                  <a:pos x="T6" y="T7"/>
                </a:cxn>
                <a:cxn ang="T14">
                  <a:pos x="T8" y="T9"/>
                </a:cxn>
              </a:cxnLst>
              <a:rect l="T15" t="T16" r="T17" b="T18"/>
              <a:pathLst>
                <a:path w="492" h="36">
                  <a:moveTo>
                    <a:pt x="431" y="36"/>
                  </a:moveTo>
                  <a:lnTo>
                    <a:pt x="492" y="14"/>
                  </a:lnTo>
                  <a:lnTo>
                    <a:pt x="74" y="0"/>
                  </a:lnTo>
                  <a:lnTo>
                    <a:pt x="0" y="22"/>
                  </a:lnTo>
                  <a:lnTo>
                    <a:pt x="431" y="36"/>
                  </a:lnTo>
                  <a:close/>
                </a:path>
              </a:pathLst>
            </a:custGeom>
            <a:solidFill>
              <a:schemeClr val="bg2">
                <a:lumMod val="75000"/>
              </a:schemeClr>
            </a:solidFill>
            <a:ln w="9525">
              <a:noFill/>
              <a:round/>
              <a:headEnd/>
              <a:tailEnd/>
            </a:ln>
          </p:spPr>
          <p:txBody>
            <a:bodyPr/>
            <a:lstStyle/>
            <a:p>
              <a:pPr eaLnBrk="1" hangingPunct="1">
                <a:defRPr/>
              </a:pPr>
              <a:endParaRPr lang="en-GB">
                <a:latin typeface="+mn-lt"/>
                <a:ea typeface="+mn-ea"/>
                <a:cs typeface="+mn-cs"/>
              </a:endParaRPr>
            </a:p>
          </p:txBody>
        </p:sp>
        <p:sp>
          <p:nvSpPr>
            <p:cNvPr id="110" name="Rectangle 109">
              <a:extLst>
                <a:ext uri="{FF2B5EF4-FFF2-40B4-BE49-F238E27FC236}">
                  <a16:creationId xmlns:a16="http://schemas.microsoft.com/office/drawing/2014/main" id="{2ACAFC4A-376C-D541-841C-350F21B41982}"/>
                </a:ext>
              </a:extLst>
            </p:cNvPr>
            <p:cNvSpPr>
              <a:spLocks noChangeArrowheads="1"/>
            </p:cNvSpPr>
            <p:nvPr/>
          </p:nvSpPr>
          <p:spPr bwMode="auto">
            <a:xfrm rot="268090">
              <a:off x="6860309" y="4870518"/>
              <a:ext cx="423863"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2.5</a:t>
              </a:r>
              <a:endParaRPr lang="en-US" sz="1400" dirty="0">
                <a:solidFill>
                  <a:schemeClr val="tx1">
                    <a:lumMod val="75000"/>
                    <a:lumOff val="25000"/>
                  </a:schemeClr>
                </a:solidFill>
              </a:endParaRPr>
            </a:p>
          </p:txBody>
        </p:sp>
        <p:sp>
          <p:nvSpPr>
            <p:cNvPr id="111" name="Rectangle 110">
              <a:extLst>
                <a:ext uri="{FF2B5EF4-FFF2-40B4-BE49-F238E27FC236}">
                  <a16:creationId xmlns:a16="http://schemas.microsoft.com/office/drawing/2014/main" id="{2EB0A389-CD1C-DA45-AF39-28983AD705C1}"/>
                </a:ext>
              </a:extLst>
            </p:cNvPr>
            <p:cNvSpPr>
              <a:spLocks noChangeArrowheads="1"/>
            </p:cNvSpPr>
            <p:nvPr/>
          </p:nvSpPr>
          <p:spPr bwMode="auto">
            <a:xfrm rot="120000">
              <a:off x="6861897" y="1975973"/>
              <a:ext cx="577850" cy="604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2000" dirty="0">
                  <a:solidFill>
                    <a:schemeClr val="bg1"/>
                  </a:solidFill>
                </a:rPr>
                <a:t>8.9</a:t>
              </a:r>
            </a:p>
            <a:p>
              <a:pPr algn="ctr" eaLnBrk="1" hangingPunct="1"/>
              <a:r>
                <a:rPr lang="en-GB" sz="1200" dirty="0">
                  <a:solidFill>
                    <a:schemeClr val="bg1"/>
                  </a:solidFill>
                </a:rPr>
                <a:t>million</a:t>
              </a:r>
              <a:endParaRPr lang="en-US" sz="1200" dirty="0">
                <a:solidFill>
                  <a:schemeClr val="bg1"/>
                </a:solidFill>
              </a:endParaRPr>
            </a:p>
          </p:txBody>
        </p:sp>
        <p:sp>
          <p:nvSpPr>
            <p:cNvPr id="112" name="Line 42">
              <a:extLst>
                <a:ext uri="{FF2B5EF4-FFF2-40B4-BE49-F238E27FC236}">
                  <a16:creationId xmlns:a16="http://schemas.microsoft.com/office/drawing/2014/main" id="{CB6700BD-E7AB-FB4D-ABFD-E899BF8030EF}"/>
                </a:ext>
              </a:extLst>
            </p:cNvPr>
            <p:cNvSpPr>
              <a:spLocks noChangeShapeType="1"/>
            </p:cNvSpPr>
            <p:nvPr/>
          </p:nvSpPr>
          <p:spPr bwMode="auto">
            <a:xfrm flipH="1" flipV="1">
              <a:off x="3866284" y="1062106"/>
              <a:ext cx="76200" cy="4252912"/>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3" name="Line 43">
              <a:extLst>
                <a:ext uri="{FF2B5EF4-FFF2-40B4-BE49-F238E27FC236}">
                  <a16:creationId xmlns:a16="http://schemas.microsoft.com/office/drawing/2014/main" id="{108A457B-C9D7-FB4F-89B5-7605ED44AA42}"/>
                </a:ext>
              </a:extLst>
            </p:cNvPr>
            <p:cNvSpPr>
              <a:spLocks noChangeShapeType="1"/>
            </p:cNvSpPr>
            <p:nvPr/>
          </p:nvSpPr>
          <p:spPr bwMode="auto">
            <a:xfrm flipH="1">
              <a:off x="3875809" y="5315018"/>
              <a:ext cx="66675"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4" name="Line 44">
              <a:extLst>
                <a:ext uri="{FF2B5EF4-FFF2-40B4-BE49-F238E27FC236}">
                  <a16:creationId xmlns:a16="http://schemas.microsoft.com/office/drawing/2014/main" id="{CA62B2A8-8C66-4148-A7ED-0F4FA50E8AB0}"/>
                </a:ext>
              </a:extLst>
            </p:cNvPr>
            <p:cNvSpPr>
              <a:spLocks noChangeShapeType="1"/>
            </p:cNvSpPr>
            <p:nvPr/>
          </p:nvSpPr>
          <p:spPr bwMode="auto">
            <a:xfrm flipH="1">
              <a:off x="3866284" y="4629218"/>
              <a:ext cx="63500"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5" name="Line 45">
              <a:extLst>
                <a:ext uri="{FF2B5EF4-FFF2-40B4-BE49-F238E27FC236}">
                  <a16:creationId xmlns:a16="http://schemas.microsoft.com/office/drawing/2014/main" id="{76FA80E0-CBC5-5345-A70D-E0CA335C2C4A}"/>
                </a:ext>
              </a:extLst>
            </p:cNvPr>
            <p:cNvSpPr>
              <a:spLocks noChangeShapeType="1"/>
            </p:cNvSpPr>
            <p:nvPr/>
          </p:nvSpPr>
          <p:spPr bwMode="auto">
            <a:xfrm flipH="1">
              <a:off x="3853584" y="3941831"/>
              <a:ext cx="65088"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6" name="Line 46">
              <a:extLst>
                <a:ext uri="{FF2B5EF4-FFF2-40B4-BE49-F238E27FC236}">
                  <a16:creationId xmlns:a16="http://schemas.microsoft.com/office/drawing/2014/main" id="{ADFDCD43-F2E4-1E47-AE1A-F7717139CB6F}"/>
                </a:ext>
              </a:extLst>
            </p:cNvPr>
            <p:cNvSpPr>
              <a:spLocks noChangeShapeType="1"/>
            </p:cNvSpPr>
            <p:nvPr/>
          </p:nvSpPr>
          <p:spPr bwMode="auto">
            <a:xfrm flipH="1">
              <a:off x="3842472" y="3233806"/>
              <a:ext cx="66675"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7" name="Line 47">
              <a:extLst>
                <a:ext uri="{FF2B5EF4-FFF2-40B4-BE49-F238E27FC236}">
                  <a16:creationId xmlns:a16="http://schemas.microsoft.com/office/drawing/2014/main" id="{0F83903D-0694-B049-BBE0-D266952E554F}"/>
                </a:ext>
              </a:extLst>
            </p:cNvPr>
            <p:cNvSpPr>
              <a:spLocks noChangeShapeType="1"/>
            </p:cNvSpPr>
            <p:nvPr/>
          </p:nvSpPr>
          <p:spPr bwMode="auto">
            <a:xfrm flipH="1">
              <a:off x="3820247" y="2519431"/>
              <a:ext cx="66675"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8" name="Line 48">
              <a:extLst>
                <a:ext uri="{FF2B5EF4-FFF2-40B4-BE49-F238E27FC236}">
                  <a16:creationId xmlns:a16="http://schemas.microsoft.com/office/drawing/2014/main" id="{95B204B7-E319-414A-A83D-8B65D5FE3CE3}"/>
                </a:ext>
              </a:extLst>
            </p:cNvPr>
            <p:cNvSpPr>
              <a:spLocks noChangeShapeType="1"/>
            </p:cNvSpPr>
            <p:nvPr/>
          </p:nvSpPr>
          <p:spPr bwMode="auto">
            <a:xfrm flipH="1">
              <a:off x="3810722" y="1798706"/>
              <a:ext cx="65087"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19" name="Line 49">
              <a:extLst>
                <a:ext uri="{FF2B5EF4-FFF2-40B4-BE49-F238E27FC236}">
                  <a16:creationId xmlns:a16="http://schemas.microsoft.com/office/drawing/2014/main" id="{E1C62100-6E5E-DE44-9158-85760B325ACB}"/>
                </a:ext>
              </a:extLst>
            </p:cNvPr>
            <p:cNvSpPr>
              <a:spLocks noChangeShapeType="1"/>
            </p:cNvSpPr>
            <p:nvPr/>
          </p:nvSpPr>
          <p:spPr bwMode="auto">
            <a:xfrm flipH="1">
              <a:off x="3799609" y="1062106"/>
              <a:ext cx="66675" cy="0"/>
            </a:xfrm>
            <a:prstGeom prst="line">
              <a:avLst/>
            </a:prstGeom>
            <a:noFill/>
            <a:ln w="19050">
              <a:solidFill>
                <a:srgbClr val="969696"/>
              </a:solidFill>
              <a:round/>
              <a:headEnd/>
              <a:tailEnd/>
            </a:ln>
          </p:spPr>
          <p:txBody>
            <a:bodyPr/>
            <a:lstStyle/>
            <a:p>
              <a:pPr eaLnBrk="1" hangingPunct="1">
                <a:defRPr/>
              </a:pPr>
              <a:endParaRPr lang="en-US">
                <a:solidFill>
                  <a:schemeClr val="tx1">
                    <a:lumMod val="75000"/>
                    <a:lumOff val="25000"/>
                  </a:schemeClr>
                </a:solidFill>
                <a:latin typeface="+mn-lt"/>
                <a:ea typeface="+mn-ea"/>
                <a:cs typeface="+mn-cs"/>
              </a:endParaRPr>
            </a:p>
          </p:txBody>
        </p:sp>
        <p:sp>
          <p:nvSpPr>
            <p:cNvPr id="120" name="Rectangle 119">
              <a:extLst>
                <a:ext uri="{FF2B5EF4-FFF2-40B4-BE49-F238E27FC236}">
                  <a16:creationId xmlns:a16="http://schemas.microsoft.com/office/drawing/2014/main" id="{B43B95C8-36A8-0842-A4C7-3F60AC507DAB}"/>
                </a:ext>
              </a:extLst>
            </p:cNvPr>
            <p:cNvSpPr>
              <a:spLocks noChangeArrowheads="1"/>
            </p:cNvSpPr>
            <p:nvPr/>
          </p:nvSpPr>
          <p:spPr bwMode="auto">
            <a:xfrm>
              <a:off x="3720234" y="5200718"/>
              <a:ext cx="141288" cy="3063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2000">
                  <a:solidFill>
                    <a:schemeClr val="tx1">
                      <a:lumMod val="75000"/>
                      <a:lumOff val="25000"/>
                    </a:schemeClr>
                  </a:solidFill>
                </a:rPr>
                <a:t>0</a:t>
              </a:r>
            </a:p>
          </p:txBody>
        </p:sp>
        <p:sp>
          <p:nvSpPr>
            <p:cNvPr id="121" name="Rectangle 120">
              <a:extLst>
                <a:ext uri="{FF2B5EF4-FFF2-40B4-BE49-F238E27FC236}">
                  <a16:creationId xmlns:a16="http://schemas.microsoft.com/office/drawing/2014/main" id="{28CC2EDF-1BA8-8647-BD82-6CE15CF6288A}"/>
                </a:ext>
              </a:extLst>
            </p:cNvPr>
            <p:cNvSpPr>
              <a:spLocks noChangeArrowheads="1"/>
            </p:cNvSpPr>
            <p:nvPr/>
          </p:nvSpPr>
          <p:spPr bwMode="auto">
            <a:xfrm>
              <a:off x="3576798" y="4435706"/>
              <a:ext cx="327362" cy="3608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2</a:t>
              </a:r>
            </a:p>
          </p:txBody>
        </p:sp>
        <p:sp>
          <p:nvSpPr>
            <p:cNvPr id="122" name="Rectangle 121">
              <a:extLst>
                <a:ext uri="{FF2B5EF4-FFF2-40B4-BE49-F238E27FC236}">
                  <a16:creationId xmlns:a16="http://schemas.microsoft.com/office/drawing/2014/main" id="{47F3BE03-40C8-4645-8802-1900A903C891}"/>
                </a:ext>
              </a:extLst>
            </p:cNvPr>
            <p:cNvSpPr>
              <a:spLocks noChangeArrowheads="1"/>
            </p:cNvSpPr>
            <p:nvPr/>
          </p:nvSpPr>
          <p:spPr bwMode="auto">
            <a:xfrm>
              <a:off x="3523049" y="3776891"/>
              <a:ext cx="395979" cy="3608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4</a:t>
              </a:r>
            </a:p>
          </p:txBody>
        </p:sp>
        <p:sp>
          <p:nvSpPr>
            <p:cNvPr id="123" name="Rectangle 122">
              <a:extLst>
                <a:ext uri="{FF2B5EF4-FFF2-40B4-BE49-F238E27FC236}">
                  <a16:creationId xmlns:a16="http://schemas.microsoft.com/office/drawing/2014/main" id="{371BEC63-2C3A-6444-A995-8997ADBDBD90}"/>
                </a:ext>
              </a:extLst>
            </p:cNvPr>
            <p:cNvSpPr>
              <a:spLocks noChangeArrowheads="1"/>
            </p:cNvSpPr>
            <p:nvPr/>
          </p:nvSpPr>
          <p:spPr bwMode="auto">
            <a:xfrm>
              <a:off x="3506690" y="3060769"/>
              <a:ext cx="429687" cy="3608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6</a:t>
              </a:r>
            </a:p>
          </p:txBody>
        </p:sp>
        <p:sp>
          <p:nvSpPr>
            <p:cNvPr id="124" name="Rectangle 123">
              <a:extLst>
                <a:ext uri="{FF2B5EF4-FFF2-40B4-BE49-F238E27FC236}">
                  <a16:creationId xmlns:a16="http://schemas.microsoft.com/office/drawing/2014/main" id="{8D87BE8E-2D90-E846-94C0-86910B194689}"/>
                </a:ext>
              </a:extLst>
            </p:cNvPr>
            <p:cNvSpPr>
              <a:spLocks noChangeArrowheads="1"/>
            </p:cNvSpPr>
            <p:nvPr/>
          </p:nvSpPr>
          <p:spPr bwMode="auto">
            <a:xfrm>
              <a:off x="3523047" y="2340045"/>
              <a:ext cx="338829" cy="3608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8</a:t>
              </a:r>
            </a:p>
          </p:txBody>
        </p:sp>
        <p:sp>
          <p:nvSpPr>
            <p:cNvPr id="125" name="Rectangle 124">
              <a:extLst>
                <a:ext uri="{FF2B5EF4-FFF2-40B4-BE49-F238E27FC236}">
                  <a16:creationId xmlns:a16="http://schemas.microsoft.com/office/drawing/2014/main" id="{5AACD28C-6CC5-6B48-A1AF-C0E260E8828F}"/>
                </a:ext>
              </a:extLst>
            </p:cNvPr>
            <p:cNvSpPr>
              <a:spLocks noChangeArrowheads="1"/>
            </p:cNvSpPr>
            <p:nvPr/>
          </p:nvSpPr>
          <p:spPr bwMode="auto">
            <a:xfrm>
              <a:off x="3297848" y="1658291"/>
              <a:ext cx="536575" cy="3608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dirty="0">
                  <a:solidFill>
                    <a:schemeClr val="tx1">
                      <a:lumMod val="75000"/>
                      <a:lumOff val="25000"/>
                    </a:schemeClr>
                  </a:solidFill>
                </a:rPr>
                <a:t>10</a:t>
              </a:r>
            </a:p>
          </p:txBody>
        </p:sp>
        <p:sp>
          <p:nvSpPr>
            <p:cNvPr id="126" name="Rectangle 125">
              <a:extLst>
                <a:ext uri="{FF2B5EF4-FFF2-40B4-BE49-F238E27FC236}">
                  <a16:creationId xmlns:a16="http://schemas.microsoft.com/office/drawing/2014/main" id="{1F1D778E-4CCA-E745-AE6C-D470E45033EF}"/>
                </a:ext>
              </a:extLst>
            </p:cNvPr>
            <p:cNvSpPr>
              <a:spLocks noChangeArrowheads="1"/>
            </p:cNvSpPr>
            <p:nvPr/>
          </p:nvSpPr>
          <p:spPr bwMode="auto">
            <a:xfrm rot="16200000">
              <a:off x="1772243" y="3015085"/>
              <a:ext cx="2988062" cy="6223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1600" dirty="0">
                  <a:solidFill>
                    <a:schemeClr val="tx1">
                      <a:lumMod val="75000"/>
                      <a:lumOff val="25000"/>
                    </a:schemeClr>
                  </a:solidFill>
                </a:rPr>
                <a:t>Total cancer deaths (millions)</a:t>
              </a:r>
            </a:p>
          </p:txBody>
        </p:sp>
      </p:grpSp>
      <p:sp>
        <p:nvSpPr>
          <p:cNvPr id="127" name="Rectangle 126">
            <a:extLst>
              <a:ext uri="{FF2B5EF4-FFF2-40B4-BE49-F238E27FC236}">
                <a16:creationId xmlns:a16="http://schemas.microsoft.com/office/drawing/2014/main" id="{315CA896-79C5-B241-92F0-98D6520C76C7}"/>
              </a:ext>
            </a:extLst>
          </p:cNvPr>
          <p:cNvSpPr>
            <a:spLocks noChangeArrowheads="1"/>
          </p:cNvSpPr>
          <p:nvPr/>
        </p:nvSpPr>
        <p:spPr bwMode="auto">
          <a:xfrm>
            <a:off x="6947933" y="5106139"/>
            <a:ext cx="69739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1600" dirty="0">
                <a:solidFill>
                  <a:schemeClr val="tx1">
                    <a:lumMod val="75000"/>
                    <a:lumOff val="25000"/>
                  </a:schemeClr>
                </a:solidFill>
              </a:rPr>
              <a:t>2015</a:t>
            </a:r>
          </a:p>
        </p:txBody>
      </p:sp>
      <p:sp>
        <p:nvSpPr>
          <p:cNvPr id="128" name="Rectangle 127">
            <a:extLst>
              <a:ext uri="{FF2B5EF4-FFF2-40B4-BE49-F238E27FC236}">
                <a16:creationId xmlns:a16="http://schemas.microsoft.com/office/drawing/2014/main" id="{5C0A06FE-D662-D04B-9B67-5E6A2FABEE48}"/>
              </a:ext>
            </a:extLst>
          </p:cNvPr>
          <p:cNvSpPr>
            <a:spLocks noChangeArrowheads="1"/>
          </p:cNvSpPr>
          <p:nvPr/>
        </p:nvSpPr>
        <p:spPr bwMode="auto">
          <a:xfrm>
            <a:off x="7908600" y="5203505"/>
            <a:ext cx="69739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p>
            <a:pPr algn="ctr" eaLnBrk="1" hangingPunct="1"/>
            <a:r>
              <a:rPr lang="en-US" sz="1600" dirty="0">
                <a:solidFill>
                  <a:schemeClr val="tx1">
                    <a:lumMod val="75000"/>
                    <a:lumOff val="25000"/>
                  </a:schemeClr>
                </a:solidFill>
              </a:rPr>
              <a:t>2030</a:t>
            </a:r>
          </a:p>
        </p:txBody>
      </p:sp>
      <p:sp>
        <p:nvSpPr>
          <p:cNvPr id="129" name="Rectangle 128">
            <a:extLst>
              <a:ext uri="{FF2B5EF4-FFF2-40B4-BE49-F238E27FC236}">
                <a16:creationId xmlns:a16="http://schemas.microsoft.com/office/drawing/2014/main" id="{B7260618-F649-7849-A498-B409C85445C5}"/>
              </a:ext>
            </a:extLst>
          </p:cNvPr>
          <p:cNvSpPr>
            <a:spLocks noChangeArrowheads="1"/>
          </p:cNvSpPr>
          <p:nvPr/>
        </p:nvSpPr>
        <p:spPr bwMode="auto">
          <a:xfrm>
            <a:off x="5181452" y="5639458"/>
            <a:ext cx="368785" cy="307855"/>
          </a:xfrm>
          <a:prstGeom prst="rect">
            <a:avLst/>
          </a:prstGeom>
          <a:solidFill>
            <a:schemeClr val="bg2"/>
          </a:solidFill>
          <a:ln>
            <a:noFill/>
          </a:ln>
          <a:effectLst>
            <a:outerShdw dist="107763" dir="2700000" algn="ctr" rotWithShape="0">
              <a:srgbClr val="808080">
                <a:alpha val="50000"/>
              </a:srgbClr>
            </a:outerShdw>
          </a:effectLst>
          <a:extLst/>
        </p:spPr>
        <p:txBody>
          <a:bodyPr/>
          <a:lstStyle/>
          <a:p>
            <a:pPr eaLnBrk="1" hangingPunct="1">
              <a:defRPr/>
            </a:pPr>
            <a:endParaRPr lang="en-GB">
              <a:latin typeface="+mn-lt"/>
              <a:ea typeface="+mn-ea"/>
              <a:cs typeface="Arial" charset="0"/>
            </a:endParaRPr>
          </a:p>
        </p:txBody>
      </p:sp>
      <p:sp>
        <p:nvSpPr>
          <p:cNvPr id="130" name="Rectangle 129">
            <a:extLst>
              <a:ext uri="{FF2B5EF4-FFF2-40B4-BE49-F238E27FC236}">
                <a16:creationId xmlns:a16="http://schemas.microsoft.com/office/drawing/2014/main" id="{738F1F67-1832-5D4F-A189-EB934FD9267D}"/>
              </a:ext>
            </a:extLst>
          </p:cNvPr>
          <p:cNvSpPr>
            <a:spLocks noChangeArrowheads="1"/>
          </p:cNvSpPr>
          <p:nvPr/>
        </p:nvSpPr>
        <p:spPr bwMode="auto">
          <a:xfrm>
            <a:off x="5735131" y="5681988"/>
            <a:ext cx="3174824" cy="246221"/>
          </a:xfrm>
          <a:prstGeom prst="rect">
            <a:avLst/>
          </a:prstGeom>
          <a:noFill/>
          <a:ln w="9525">
            <a:noFill/>
            <a:miter lim="800000"/>
            <a:headEnd/>
            <a:tailEnd/>
          </a:ln>
        </p:spPr>
        <p:txBody>
          <a:bodyPr wrap="square" lIns="0" tIns="0" rIns="0" bIns="0">
            <a:spAutoFit/>
          </a:bodyPr>
          <a:lstStyle/>
          <a:p>
            <a:pPr eaLnBrk="1" hangingPunct="1">
              <a:defRPr/>
            </a:pPr>
            <a:r>
              <a:rPr lang="en-US" sz="1600" dirty="0">
                <a:solidFill>
                  <a:schemeClr val="tx1">
                    <a:lumMod val="75000"/>
                    <a:lumOff val="25000"/>
                  </a:schemeClr>
                </a:solidFill>
                <a:latin typeface="+mn-lt"/>
                <a:ea typeface="+mn-ea"/>
                <a:cs typeface="+mn-cs"/>
              </a:rPr>
              <a:t>Low- and middle income countries</a:t>
            </a:r>
          </a:p>
        </p:txBody>
      </p:sp>
      <p:sp>
        <p:nvSpPr>
          <p:cNvPr id="131" name="Rectangle 130">
            <a:extLst>
              <a:ext uri="{FF2B5EF4-FFF2-40B4-BE49-F238E27FC236}">
                <a16:creationId xmlns:a16="http://schemas.microsoft.com/office/drawing/2014/main" id="{7CD41274-F871-A046-BACE-DC3E7ED5D4D1}"/>
              </a:ext>
            </a:extLst>
          </p:cNvPr>
          <p:cNvSpPr>
            <a:spLocks noChangeArrowheads="1"/>
          </p:cNvSpPr>
          <p:nvPr/>
        </p:nvSpPr>
        <p:spPr bwMode="auto">
          <a:xfrm>
            <a:off x="5177798" y="5239591"/>
            <a:ext cx="351174" cy="288538"/>
          </a:xfrm>
          <a:prstGeom prst="rect">
            <a:avLst/>
          </a:prstGeom>
          <a:solidFill>
            <a:schemeClr val="accent1"/>
          </a:solidFill>
          <a:ln>
            <a:solidFill>
              <a:schemeClr val="accent1"/>
            </a:solidFill>
          </a:ln>
          <a:effectLst>
            <a:outerShdw dist="107763" dir="2700000" algn="ctr" rotWithShape="0">
              <a:srgbClr val="808080">
                <a:alpha val="50000"/>
              </a:srgbClr>
            </a:outerShdw>
          </a:effectLst>
          <a:extLst/>
        </p:spPr>
        <p:txBody>
          <a:bodyPr/>
          <a:lstStyle/>
          <a:p>
            <a:pPr eaLnBrk="1" hangingPunct="1">
              <a:defRPr/>
            </a:pPr>
            <a:endParaRPr lang="en-GB">
              <a:latin typeface="+mn-lt"/>
              <a:ea typeface="+mn-ea"/>
              <a:cs typeface="Arial" charset="0"/>
            </a:endParaRPr>
          </a:p>
        </p:txBody>
      </p:sp>
      <p:sp>
        <p:nvSpPr>
          <p:cNvPr id="132" name="Rectangle 131">
            <a:extLst>
              <a:ext uri="{FF2B5EF4-FFF2-40B4-BE49-F238E27FC236}">
                <a16:creationId xmlns:a16="http://schemas.microsoft.com/office/drawing/2014/main" id="{F97E1C7E-1CE1-B847-BC1D-703DCC5FA9B4}"/>
              </a:ext>
            </a:extLst>
          </p:cNvPr>
          <p:cNvSpPr>
            <a:spLocks noChangeArrowheads="1"/>
          </p:cNvSpPr>
          <p:nvPr/>
        </p:nvSpPr>
        <p:spPr bwMode="auto">
          <a:xfrm>
            <a:off x="5649329" y="5377402"/>
            <a:ext cx="2039020" cy="246221"/>
          </a:xfrm>
          <a:prstGeom prst="rect">
            <a:avLst/>
          </a:prstGeom>
          <a:noFill/>
          <a:ln w="9525">
            <a:noFill/>
            <a:miter lim="800000"/>
            <a:headEnd/>
            <a:tailEnd/>
          </a:ln>
        </p:spPr>
        <p:txBody>
          <a:bodyPr wrap="square" lIns="0" tIns="0" rIns="0" bIns="0">
            <a:spAutoFit/>
          </a:bodyPr>
          <a:lstStyle/>
          <a:p>
            <a:pPr algn="ctr" eaLnBrk="1" hangingPunct="1">
              <a:defRPr/>
            </a:pPr>
            <a:r>
              <a:rPr lang="en-US" sz="1600" dirty="0">
                <a:solidFill>
                  <a:schemeClr val="tx1">
                    <a:lumMod val="75000"/>
                    <a:lumOff val="25000"/>
                  </a:schemeClr>
                </a:solidFill>
                <a:latin typeface="+mn-lt"/>
                <a:ea typeface="+mn-ea"/>
                <a:cs typeface="+mn-cs"/>
              </a:rPr>
              <a:t>High-income countries</a:t>
            </a:r>
          </a:p>
        </p:txBody>
      </p:sp>
      <p:sp>
        <p:nvSpPr>
          <p:cNvPr id="6" name="TextBox 5">
            <a:extLst>
              <a:ext uri="{FF2B5EF4-FFF2-40B4-BE49-F238E27FC236}">
                <a16:creationId xmlns:a16="http://schemas.microsoft.com/office/drawing/2014/main" id="{1B8AD092-1016-C647-A7FF-97927AF50330}"/>
              </a:ext>
            </a:extLst>
          </p:cNvPr>
          <p:cNvSpPr txBox="1"/>
          <p:nvPr/>
        </p:nvSpPr>
        <p:spPr>
          <a:xfrm>
            <a:off x="6396615" y="1169582"/>
            <a:ext cx="2633411" cy="406520"/>
          </a:xfrm>
          <a:prstGeom prst="rect">
            <a:avLst/>
          </a:prstGeom>
        </p:spPr>
        <p:txBody>
          <a:bodyPr wrap="square" rtlCol="0">
            <a:noAutofit/>
          </a:bodyPr>
          <a:lstStyle/>
          <a:p>
            <a:pPr algn="ctr">
              <a:spcAft>
                <a:spcPts val="600"/>
              </a:spcAft>
            </a:pPr>
            <a:r>
              <a:rPr lang="en-US" sz="1200" spc="-40" dirty="0">
                <a:solidFill>
                  <a:srgbClr val="464646"/>
                </a:solidFill>
                <a:latin typeface="Arial" panose="020B0604020202020204" pitchFamily="34" charset="0"/>
                <a:ea typeface="Segoe UI" panose="020B0502040204020203" pitchFamily="34" charset="0"/>
                <a:cs typeface="Arial" panose="020B0604020202020204" pitchFamily="34" charset="0"/>
              </a:rPr>
              <a:t>Source: </a:t>
            </a:r>
            <a:r>
              <a:rPr lang="en-GB" sz="1200" dirty="0">
                <a:solidFill>
                  <a:srgbClr val="464646"/>
                </a:solidFill>
                <a:latin typeface="Arial" panose="020B0604020202020204" pitchFamily="34" charset="0"/>
                <a:cs typeface="Arial" panose="020B0604020202020204" pitchFamily="34" charset="0"/>
              </a:rPr>
              <a:t>The global burden of disease: 2004 update (WHO, 2008)</a:t>
            </a:r>
          </a:p>
          <a:p>
            <a:pPr>
              <a:spcAft>
                <a:spcPts val="600"/>
              </a:spcAft>
            </a:pPr>
            <a:endParaRPr lang="en-US" sz="3200" spc="-40" dirty="0">
              <a:solidFill>
                <a:srgbClr val="464646"/>
              </a:solidFill>
              <a:latin typeface="Segoe UI" panose="020B0502040204020203" pitchFamily="34" charset="0"/>
              <a:ea typeface="Segoe UI" panose="020B0502040204020203" pitchFamily="34" charset="0"/>
              <a:cs typeface="Segoe UI" panose="020B0502040204020203" pitchFamily="34" charset="0"/>
            </a:endParaRPr>
          </a:p>
        </p:txBody>
      </p:sp>
      <p:sp>
        <p:nvSpPr>
          <p:cNvPr id="66" name="TextBox 65">
            <a:extLst>
              <a:ext uri="{FF2B5EF4-FFF2-40B4-BE49-F238E27FC236}">
                <a16:creationId xmlns:a16="http://schemas.microsoft.com/office/drawing/2014/main" id="{B919A07C-047B-A44C-8BF3-00B72F7B7462}"/>
              </a:ext>
            </a:extLst>
          </p:cNvPr>
          <p:cNvSpPr txBox="1"/>
          <p:nvPr/>
        </p:nvSpPr>
        <p:spPr>
          <a:xfrm>
            <a:off x="3013082" y="6122263"/>
            <a:ext cx="3204448" cy="412030"/>
          </a:xfrm>
          <a:prstGeom prst="rect">
            <a:avLst/>
          </a:prstGeom>
        </p:spPr>
        <p:txBody>
          <a:bodyPr wrap="square" rtlCol="0">
            <a:noAutofit/>
          </a:bodyPr>
          <a:lstStyle/>
          <a:p>
            <a:pPr algn="ctr">
              <a:spcAft>
                <a:spcPts val="600"/>
              </a:spcAft>
            </a:pP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wcrf.org</a:t>
            </a:r>
            <a:r>
              <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rPr>
              <a:t>/</a:t>
            </a:r>
            <a:r>
              <a:rPr lang="en-US" b="1" spc="-40" dirty="0" err="1">
                <a:solidFill>
                  <a:schemeClr val="tx2"/>
                </a:solidFill>
                <a:latin typeface="Segoe UI" panose="020B0502040204020203" pitchFamily="34" charset="0"/>
                <a:ea typeface="Segoe UI" panose="020B0502040204020203" pitchFamily="34" charset="0"/>
                <a:cs typeface="Segoe UI" panose="020B0502040204020203" pitchFamily="34" charset="0"/>
              </a:rPr>
              <a:t>cancertrends</a:t>
            </a:r>
            <a:endParaRPr lang="en-US" b="1" spc="-40" dirty="0">
              <a:solidFill>
                <a:schemeClr val="tx2"/>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228195562"/>
      </p:ext>
    </p:extLst>
  </p:cSld>
  <p:clrMapOvr>
    <a:masterClrMapping/>
  </p:clrMapOvr>
</p:sld>
</file>

<file path=ppt/theme/theme1.xml><?xml version="1.0" encoding="utf-8"?>
<a:theme xmlns:a="http://schemas.openxmlformats.org/drawingml/2006/main" name="MASTER TEMPLATE_museo and seg NEW">
  <a:themeElements>
    <a:clrScheme name="Custom 4">
      <a:dk1>
        <a:srgbClr val="000000"/>
      </a:dk1>
      <a:lt1>
        <a:srgbClr val="FFFFFF"/>
      </a:lt1>
      <a:dk2>
        <a:srgbClr val="722EA5"/>
      </a:dk2>
      <a:lt2>
        <a:srgbClr val="B8A6D0"/>
      </a:lt2>
      <a:accent1>
        <a:srgbClr val="FFA02F"/>
      </a:accent1>
      <a:accent2>
        <a:srgbClr val="BED600"/>
      </a:accent2>
      <a:accent3>
        <a:srgbClr val="3CB7E3"/>
      </a:accent3>
      <a:accent4>
        <a:srgbClr val="F5CB00"/>
      </a:accent4>
      <a:accent5>
        <a:srgbClr val="D3BF96"/>
      </a:accent5>
      <a:accent6>
        <a:srgbClr val="C3262E"/>
      </a:accent6>
      <a:hlink>
        <a:srgbClr val="722EA5"/>
      </a:hlink>
      <a:folHlink>
        <a:srgbClr val="722EA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a:noAutofit/>
      </a:bodyPr>
      <a:lstStyle>
        <a:defPPr>
          <a:spcAft>
            <a:spcPts val="600"/>
          </a:spcAft>
          <a:defRPr sz="3200" spc="-40" dirty="0" smtClean="0">
            <a:solidFill>
              <a:srgbClr val="005A8C"/>
            </a:solidFill>
            <a:latin typeface="Segoe UI" panose="020B0502040204020203" pitchFamily="34" charset="0"/>
            <a:ea typeface="Segoe UI" panose="020B0502040204020203" pitchFamily="34" charset="0"/>
            <a:cs typeface="Segoe UI" panose="020B0502040204020203"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652</TotalTime>
  <Words>3180</Words>
  <Application>Microsoft Macintosh PowerPoint</Application>
  <PresentationFormat>On-screen Show (4:3)</PresentationFormat>
  <Paragraphs>435</Paragraphs>
  <Slides>26</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DengXian</vt:lpstr>
      <vt:lpstr>Arial</vt:lpstr>
      <vt:lpstr>Calibri</vt:lpstr>
      <vt:lpstr>Segoe UI</vt:lpstr>
      <vt:lpstr>Times New Roman</vt:lpstr>
      <vt:lpstr>Wingdings</vt:lpstr>
      <vt:lpstr>MASTER TEMPLATE_museo and seg NEW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www.dietandcancerreport.org</HyperlinkBase>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WCRF International</dc:creator>
  <cp:keywords/>
  <dc:description>© 2018 World Cancer Research Fund International
dietandcancerreport.org</dc:description>
  <cp:lastModifiedBy>Microsoft Office User</cp:lastModifiedBy>
  <cp:revision>90</cp:revision>
  <cp:lastPrinted>2018-05-02T14:42:14Z</cp:lastPrinted>
  <dcterms:created xsi:type="dcterms:W3CDTF">2018-04-11T08:56:50Z</dcterms:created>
  <dcterms:modified xsi:type="dcterms:W3CDTF">2018-05-22T14:27:52Z</dcterms:modified>
  <cp:category/>
</cp:coreProperties>
</file>